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47"/>
  </p:notesMasterIdLst>
  <p:sldIdLst>
    <p:sldId id="256" r:id="rId2"/>
    <p:sldId id="276" r:id="rId3"/>
    <p:sldId id="340" r:id="rId4"/>
    <p:sldId id="344" r:id="rId5"/>
    <p:sldId id="345" r:id="rId6"/>
    <p:sldId id="343" r:id="rId7"/>
    <p:sldId id="346" r:id="rId8"/>
    <p:sldId id="348" r:id="rId9"/>
    <p:sldId id="342" r:id="rId10"/>
    <p:sldId id="347" r:id="rId11"/>
    <p:sldId id="349" r:id="rId12"/>
    <p:sldId id="350" r:id="rId13"/>
    <p:sldId id="351" r:id="rId14"/>
    <p:sldId id="352" r:id="rId15"/>
    <p:sldId id="353" r:id="rId16"/>
    <p:sldId id="354" r:id="rId17"/>
    <p:sldId id="356" r:id="rId18"/>
    <p:sldId id="363" r:id="rId19"/>
    <p:sldId id="364" r:id="rId20"/>
    <p:sldId id="357" r:id="rId21"/>
    <p:sldId id="359" r:id="rId22"/>
    <p:sldId id="367" r:id="rId23"/>
    <p:sldId id="394" r:id="rId24"/>
    <p:sldId id="368" r:id="rId25"/>
    <p:sldId id="369" r:id="rId26"/>
    <p:sldId id="370" r:id="rId27"/>
    <p:sldId id="371" r:id="rId28"/>
    <p:sldId id="372" r:id="rId29"/>
    <p:sldId id="373" r:id="rId30"/>
    <p:sldId id="374" r:id="rId31"/>
    <p:sldId id="375" r:id="rId32"/>
    <p:sldId id="376" r:id="rId33"/>
    <p:sldId id="378" r:id="rId34"/>
    <p:sldId id="379" r:id="rId35"/>
    <p:sldId id="380" r:id="rId36"/>
    <p:sldId id="381" r:id="rId37"/>
    <p:sldId id="383" r:id="rId38"/>
    <p:sldId id="385" r:id="rId39"/>
    <p:sldId id="386" r:id="rId40"/>
    <p:sldId id="388" r:id="rId41"/>
    <p:sldId id="390" r:id="rId42"/>
    <p:sldId id="391" r:id="rId43"/>
    <p:sldId id="392" r:id="rId44"/>
    <p:sldId id="361" r:id="rId45"/>
    <p:sldId id="366" r:id="rId46"/>
  </p:sldIdLst>
  <p:sldSz cx="9144000" cy="6858000" type="screen4x3"/>
  <p:notesSz cx="6858000" cy="9144000"/>
  <p:embeddedFontLst>
    <p:embeddedFont>
      <p:font typeface="Cambria Math" panose="02040503050406030204" pitchFamily="18" charset="0"/>
      <p:regular r:id="rId48"/>
    </p:embeddedFont>
    <p:embeddedFont>
      <p:font typeface="Raleway" panose="020B0503030101060003" pitchFamily="34" charset="0"/>
      <p:regular r:id="rId49"/>
      <p:bold r:id="rId50"/>
      <p:italic r:id="rId51"/>
      <p:boldItalic r:id="rId52"/>
    </p:embeddedFont>
    <p:embeddedFont>
      <p:font typeface="Calibri" panose="020F0502020204030204" pitchFamily="34" charset="0"/>
      <p:regular r:id="rId53"/>
      <p:bold r:id="rId54"/>
      <p:italic r:id="rId55"/>
      <p:boldItalic r:id="rId5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40" autoAdjust="0"/>
    <p:restoredTop sz="94343" autoAdjust="0"/>
  </p:normalViewPr>
  <p:slideViewPr>
    <p:cSldViewPr snapToGrid="0" showGuides="1">
      <p:cViewPr varScale="1">
        <p:scale>
          <a:sx n="65" d="100"/>
          <a:sy n="65" d="100"/>
        </p:scale>
        <p:origin x="1392" y="102"/>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058FB-BBE9-4AE0-B51E-A62B0F7BEE03}" type="datetimeFigureOut">
              <a:rPr lang="en-GB" smtClean="0"/>
              <a:t>06/07/2019</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35ACB4-933E-4DC2-A717-170D9A2C1A48}" type="slidenum">
              <a:rPr lang="en-GB" smtClean="0"/>
              <a:t>‹#›</a:t>
            </a:fld>
            <a:endParaRPr lang="en-GB"/>
          </a:p>
        </p:txBody>
      </p:sp>
    </p:spTree>
    <p:extLst>
      <p:ext uri="{BB962C8B-B14F-4D97-AF65-F5344CB8AC3E}">
        <p14:creationId xmlns:p14="http://schemas.microsoft.com/office/powerpoint/2010/main" val="1824314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2</a:t>
            </a:fld>
            <a:endParaRPr lang="en-GB"/>
          </a:p>
        </p:txBody>
      </p:sp>
    </p:spTree>
    <p:extLst>
      <p:ext uri="{BB962C8B-B14F-4D97-AF65-F5344CB8AC3E}">
        <p14:creationId xmlns:p14="http://schemas.microsoft.com/office/powerpoint/2010/main" val="706617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~8000 reads/second</a:t>
            </a:r>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12</a:t>
            </a:fld>
            <a:endParaRPr lang="en-GB"/>
          </a:p>
        </p:txBody>
      </p:sp>
    </p:spTree>
    <p:extLst>
      <p:ext uri="{BB962C8B-B14F-4D97-AF65-F5344CB8AC3E}">
        <p14:creationId xmlns:p14="http://schemas.microsoft.com/office/powerpoint/2010/main" val="2506171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Adapters</a:t>
            </a:r>
            <a:r>
              <a:rPr lang="en-GB" baseline="0" dirty="0" smtClean="0"/>
              <a:t> can also be used to identify samples</a:t>
            </a:r>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13</a:t>
            </a:fld>
            <a:endParaRPr lang="en-GB"/>
          </a:p>
        </p:txBody>
      </p:sp>
    </p:spTree>
    <p:extLst>
      <p:ext uri="{BB962C8B-B14F-4D97-AF65-F5344CB8AC3E}">
        <p14:creationId xmlns:p14="http://schemas.microsoft.com/office/powerpoint/2010/main" val="1260095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14</a:t>
            </a:fld>
            <a:endParaRPr lang="en-GB"/>
          </a:p>
        </p:txBody>
      </p:sp>
    </p:spTree>
    <p:extLst>
      <p:ext uri="{BB962C8B-B14F-4D97-AF65-F5344CB8AC3E}">
        <p14:creationId xmlns:p14="http://schemas.microsoft.com/office/powerpoint/2010/main" val="3354653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15</a:t>
            </a:fld>
            <a:endParaRPr lang="en-GB"/>
          </a:p>
        </p:txBody>
      </p:sp>
    </p:spTree>
    <p:extLst>
      <p:ext uri="{BB962C8B-B14F-4D97-AF65-F5344CB8AC3E}">
        <p14:creationId xmlns:p14="http://schemas.microsoft.com/office/powerpoint/2010/main" val="710529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16</a:t>
            </a:fld>
            <a:endParaRPr lang="en-GB"/>
          </a:p>
        </p:txBody>
      </p:sp>
    </p:spTree>
    <p:extLst>
      <p:ext uri="{BB962C8B-B14F-4D97-AF65-F5344CB8AC3E}">
        <p14:creationId xmlns:p14="http://schemas.microsoft.com/office/powerpoint/2010/main" val="2835575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17</a:t>
            </a:fld>
            <a:endParaRPr lang="en-GB"/>
          </a:p>
        </p:txBody>
      </p:sp>
    </p:spTree>
    <p:extLst>
      <p:ext uri="{BB962C8B-B14F-4D97-AF65-F5344CB8AC3E}">
        <p14:creationId xmlns:p14="http://schemas.microsoft.com/office/powerpoint/2010/main" val="1518803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18</a:t>
            </a:fld>
            <a:endParaRPr lang="en-GB"/>
          </a:p>
        </p:txBody>
      </p:sp>
    </p:spTree>
    <p:extLst>
      <p:ext uri="{BB962C8B-B14F-4D97-AF65-F5344CB8AC3E}">
        <p14:creationId xmlns:p14="http://schemas.microsoft.com/office/powerpoint/2010/main" val="40796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19</a:t>
            </a:fld>
            <a:endParaRPr lang="en-GB"/>
          </a:p>
        </p:txBody>
      </p:sp>
    </p:spTree>
    <p:extLst>
      <p:ext uri="{BB962C8B-B14F-4D97-AF65-F5344CB8AC3E}">
        <p14:creationId xmlns:p14="http://schemas.microsoft.com/office/powerpoint/2010/main" val="330431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20</a:t>
            </a:fld>
            <a:endParaRPr lang="en-GB"/>
          </a:p>
        </p:txBody>
      </p:sp>
    </p:spTree>
    <p:extLst>
      <p:ext uri="{BB962C8B-B14F-4D97-AF65-F5344CB8AC3E}">
        <p14:creationId xmlns:p14="http://schemas.microsoft.com/office/powerpoint/2010/main" val="344086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21</a:t>
            </a:fld>
            <a:endParaRPr lang="en-GB"/>
          </a:p>
        </p:txBody>
      </p:sp>
    </p:spTree>
    <p:extLst>
      <p:ext uri="{BB962C8B-B14F-4D97-AF65-F5344CB8AC3E}">
        <p14:creationId xmlns:p14="http://schemas.microsoft.com/office/powerpoint/2010/main" val="4226649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3</a:t>
            </a:fld>
            <a:endParaRPr lang="en-GB"/>
          </a:p>
        </p:txBody>
      </p:sp>
    </p:spTree>
    <p:extLst>
      <p:ext uri="{BB962C8B-B14F-4D97-AF65-F5344CB8AC3E}">
        <p14:creationId xmlns:p14="http://schemas.microsoft.com/office/powerpoint/2010/main" val="19577818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22</a:t>
            </a:fld>
            <a:endParaRPr lang="en-GB"/>
          </a:p>
        </p:txBody>
      </p:sp>
    </p:spTree>
    <p:extLst>
      <p:ext uri="{BB962C8B-B14F-4D97-AF65-F5344CB8AC3E}">
        <p14:creationId xmlns:p14="http://schemas.microsoft.com/office/powerpoint/2010/main" val="3419406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23</a:t>
            </a:fld>
            <a:endParaRPr lang="en-GB"/>
          </a:p>
        </p:txBody>
      </p:sp>
    </p:spTree>
    <p:extLst>
      <p:ext uri="{BB962C8B-B14F-4D97-AF65-F5344CB8AC3E}">
        <p14:creationId xmlns:p14="http://schemas.microsoft.com/office/powerpoint/2010/main" val="2243674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1D</a:t>
            </a:r>
            <a:r>
              <a:rPr lang="en-GB" baseline="0" dirty="0" smtClean="0"/>
              <a:t> plot, we can clearly see clustering (in this case). This means red vs red dots are more similar than red vs blue</a:t>
            </a:r>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24</a:t>
            </a:fld>
            <a:endParaRPr lang="en-GB"/>
          </a:p>
        </p:txBody>
      </p:sp>
    </p:spTree>
    <p:extLst>
      <p:ext uri="{BB962C8B-B14F-4D97-AF65-F5344CB8AC3E}">
        <p14:creationId xmlns:p14="http://schemas.microsoft.com/office/powerpoint/2010/main" val="1035583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25</a:t>
            </a:fld>
            <a:endParaRPr lang="en-GB"/>
          </a:p>
        </p:txBody>
      </p:sp>
    </p:spTree>
    <p:extLst>
      <p:ext uri="{BB962C8B-B14F-4D97-AF65-F5344CB8AC3E}">
        <p14:creationId xmlns:p14="http://schemas.microsoft.com/office/powerpoint/2010/main" val="966677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26</a:t>
            </a:fld>
            <a:endParaRPr lang="en-GB"/>
          </a:p>
        </p:txBody>
      </p:sp>
    </p:spTree>
    <p:extLst>
      <p:ext uri="{BB962C8B-B14F-4D97-AF65-F5344CB8AC3E}">
        <p14:creationId xmlns:p14="http://schemas.microsoft.com/office/powerpoint/2010/main" val="2677376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OK-</a:t>
            </a:r>
            <a:r>
              <a:rPr lang="en-GB" dirty="0" err="1" smtClean="0"/>
              <a:t>ish</a:t>
            </a:r>
            <a:r>
              <a:rPr lang="en-GB" dirty="0" smtClean="0"/>
              <a:t> </a:t>
            </a:r>
            <a:r>
              <a:rPr lang="en-GB" baseline="0" dirty="0" smtClean="0"/>
              <a:t>with 10 variables, imagine if we had 1000s!</a:t>
            </a:r>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27</a:t>
            </a:fld>
            <a:endParaRPr lang="en-GB"/>
          </a:p>
        </p:txBody>
      </p:sp>
    </p:spTree>
    <p:extLst>
      <p:ext uri="{BB962C8B-B14F-4D97-AF65-F5344CB8AC3E}">
        <p14:creationId xmlns:p14="http://schemas.microsoft.com/office/powerpoint/2010/main" val="4010763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28</a:t>
            </a:fld>
            <a:endParaRPr lang="en-GB"/>
          </a:p>
        </p:txBody>
      </p:sp>
    </p:spTree>
    <p:extLst>
      <p:ext uri="{BB962C8B-B14F-4D97-AF65-F5344CB8AC3E}">
        <p14:creationId xmlns:p14="http://schemas.microsoft.com/office/powerpoint/2010/main" val="3338666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29</a:t>
            </a:fld>
            <a:endParaRPr lang="en-GB"/>
          </a:p>
        </p:txBody>
      </p:sp>
    </p:spTree>
    <p:extLst>
      <p:ext uri="{BB962C8B-B14F-4D97-AF65-F5344CB8AC3E}">
        <p14:creationId xmlns:p14="http://schemas.microsoft.com/office/powerpoint/2010/main" val="3343745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30</a:t>
            </a:fld>
            <a:endParaRPr lang="en-GB"/>
          </a:p>
        </p:txBody>
      </p:sp>
    </p:spTree>
    <p:extLst>
      <p:ext uri="{BB962C8B-B14F-4D97-AF65-F5344CB8AC3E}">
        <p14:creationId xmlns:p14="http://schemas.microsoft.com/office/powerpoint/2010/main" val="367022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31</a:t>
            </a:fld>
            <a:endParaRPr lang="en-GB"/>
          </a:p>
        </p:txBody>
      </p:sp>
    </p:spTree>
    <p:extLst>
      <p:ext uri="{BB962C8B-B14F-4D97-AF65-F5344CB8AC3E}">
        <p14:creationId xmlns:p14="http://schemas.microsoft.com/office/powerpoint/2010/main" val="2167986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4</a:t>
            </a:fld>
            <a:endParaRPr lang="en-GB"/>
          </a:p>
        </p:txBody>
      </p:sp>
    </p:spTree>
    <p:extLst>
      <p:ext uri="{BB962C8B-B14F-4D97-AF65-F5344CB8AC3E}">
        <p14:creationId xmlns:p14="http://schemas.microsoft.com/office/powerpoint/2010/main" val="3621694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32</a:t>
            </a:fld>
            <a:endParaRPr lang="en-GB"/>
          </a:p>
        </p:txBody>
      </p:sp>
    </p:spTree>
    <p:extLst>
      <p:ext uri="{BB962C8B-B14F-4D97-AF65-F5344CB8AC3E}">
        <p14:creationId xmlns:p14="http://schemas.microsoft.com/office/powerpoint/2010/main" val="21556820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33</a:t>
            </a:fld>
            <a:endParaRPr lang="en-GB"/>
          </a:p>
        </p:txBody>
      </p:sp>
    </p:spTree>
    <p:extLst>
      <p:ext uri="{BB962C8B-B14F-4D97-AF65-F5344CB8AC3E}">
        <p14:creationId xmlns:p14="http://schemas.microsoft.com/office/powerpoint/2010/main" val="38929967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34</a:t>
            </a:fld>
            <a:endParaRPr lang="en-GB"/>
          </a:p>
        </p:txBody>
      </p:sp>
    </p:spTree>
    <p:extLst>
      <p:ext uri="{BB962C8B-B14F-4D97-AF65-F5344CB8AC3E}">
        <p14:creationId xmlns:p14="http://schemas.microsoft.com/office/powerpoint/2010/main" val="17471935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was found through some clever matrix algebra. We don’t care about it for the context of this course. R will find it for us.</a:t>
            </a:r>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35</a:t>
            </a:fld>
            <a:endParaRPr lang="en-GB"/>
          </a:p>
        </p:txBody>
      </p:sp>
    </p:spTree>
    <p:extLst>
      <p:ext uri="{BB962C8B-B14F-4D97-AF65-F5344CB8AC3E}">
        <p14:creationId xmlns:p14="http://schemas.microsoft.com/office/powerpoint/2010/main" val="553372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means that for each 10 units on gene A we go up 7 units in gene B</a:t>
            </a:r>
          </a:p>
          <a:p>
            <a:r>
              <a:rPr lang="en-GB" baseline="0" dirty="0" smtClean="0"/>
              <a:t>It also means that most of the variance of my dataset is derived by gene A.</a:t>
            </a:r>
          </a:p>
          <a:p>
            <a:r>
              <a:rPr lang="en-GB" baseline="0" dirty="0" smtClean="0"/>
              <a:t>So gene A is more important then gene B when we describe our data.</a:t>
            </a:r>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36</a:t>
            </a:fld>
            <a:endParaRPr lang="en-GB"/>
          </a:p>
        </p:txBody>
      </p:sp>
    </p:spTree>
    <p:extLst>
      <p:ext uri="{BB962C8B-B14F-4D97-AF65-F5344CB8AC3E}">
        <p14:creationId xmlns:p14="http://schemas.microsoft.com/office/powerpoint/2010/main" val="3544086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37</a:t>
            </a:fld>
            <a:endParaRPr lang="en-GB"/>
          </a:p>
        </p:txBody>
      </p:sp>
    </p:spTree>
    <p:extLst>
      <p:ext uri="{BB962C8B-B14F-4D97-AF65-F5344CB8AC3E}">
        <p14:creationId xmlns:p14="http://schemas.microsoft.com/office/powerpoint/2010/main" val="26206025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38</a:t>
            </a:fld>
            <a:endParaRPr lang="en-GB"/>
          </a:p>
        </p:txBody>
      </p:sp>
    </p:spTree>
    <p:extLst>
      <p:ext uri="{BB962C8B-B14F-4D97-AF65-F5344CB8AC3E}">
        <p14:creationId xmlns:p14="http://schemas.microsoft.com/office/powerpoint/2010/main" val="29593575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39</a:t>
            </a:fld>
            <a:endParaRPr lang="en-GB"/>
          </a:p>
        </p:txBody>
      </p:sp>
    </p:spTree>
    <p:extLst>
      <p:ext uri="{BB962C8B-B14F-4D97-AF65-F5344CB8AC3E}">
        <p14:creationId xmlns:p14="http://schemas.microsoft.com/office/powerpoint/2010/main" val="12261052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baseline="0" dirty="0" smtClean="0"/>
              <a:t>PC are ordered in order of importance</a:t>
            </a:r>
          </a:p>
          <a:p>
            <a:pPr marL="171450" indent="-171450">
              <a:buFontTx/>
              <a:buChar char="-"/>
            </a:pPr>
            <a:r>
              <a:rPr lang="en-GB" baseline="0" dirty="0" smtClean="0"/>
              <a:t>PC1 is capturing the majority of change in our data</a:t>
            </a:r>
          </a:p>
          <a:p>
            <a:pPr marL="171450" indent="-171450">
              <a:buFontTx/>
              <a:buChar char="-"/>
            </a:pPr>
            <a:r>
              <a:rPr lang="en-GB" dirty="0" smtClean="0"/>
              <a:t>We can get rid</a:t>
            </a:r>
            <a:r>
              <a:rPr lang="en-GB" baseline="0" dirty="0" smtClean="0"/>
              <a:t> of PC2 (?)</a:t>
            </a:r>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40</a:t>
            </a:fld>
            <a:endParaRPr lang="en-GB"/>
          </a:p>
        </p:txBody>
      </p:sp>
    </p:spTree>
    <p:extLst>
      <p:ext uri="{BB962C8B-B14F-4D97-AF65-F5344CB8AC3E}">
        <p14:creationId xmlns:p14="http://schemas.microsoft.com/office/powerpoint/2010/main" val="34105256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41</a:t>
            </a:fld>
            <a:endParaRPr lang="en-GB"/>
          </a:p>
        </p:txBody>
      </p:sp>
    </p:spTree>
    <p:extLst>
      <p:ext uri="{BB962C8B-B14F-4D97-AF65-F5344CB8AC3E}">
        <p14:creationId xmlns:p14="http://schemas.microsoft.com/office/powerpoint/2010/main" val="1597931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Google: </a:t>
            </a:r>
            <a:r>
              <a:rPr lang="en-GB" dirty="0" smtClean="0"/>
              <a:t>&gt;2.5 million servers</a:t>
            </a:r>
            <a:r>
              <a:rPr lang="en-GB" baseline="0" dirty="0" smtClean="0"/>
              <a:t> in 2016</a:t>
            </a:r>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5</a:t>
            </a:fld>
            <a:endParaRPr lang="en-GB"/>
          </a:p>
        </p:txBody>
      </p:sp>
    </p:spTree>
    <p:extLst>
      <p:ext uri="{BB962C8B-B14F-4D97-AF65-F5344CB8AC3E}">
        <p14:creationId xmlns:p14="http://schemas.microsoft.com/office/powerpoint/2010/main" val="4971910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42</a:t>
            </a:fld>
            <a:endParaRPr lang="en-GB"/>
          </a:p>
        </p:txBody>
      </p:sp>
    </p:spTree>
    <p:extLst>
      <p:ext uri="{BB962C8B-B14F-4D97-AF65-F5344CB8AC3E}">
        <p14:creationId xmlns:p14="http://schemas.microsoft.com/office/powerpoint/2010/main" val="40919066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43</a:t>
            </a:fld>
            <a:endParaRPr lang="en-GB"/>
          </a:p>
        </p:txBody>
      </p:sp>
    </p:spTree>
    <p:extLst>
      <p:ext uri="{BB962C8B-B14F-4D97-AF65-F5344CB8AC3E}">
        <p14:creationId xmlns:p14="http://schemas.microsoft.com/office/powerpoint/2010/main" val="8427167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45</a:t>
            </a:fld>
            <a:endParaRPr lang="en-GB"/>
          </a:p>
        </p:txBody>
      </p:sp>
    </p:spTree>
    <p:extLst>
      <p:ext uri="{BB962C8B-B14F-4D97-AF65-F5344CB8AC3E}">
        <p14:creationId xmlns:p14="http://schemas.microsoft.com/office/powerpoint/2010/main" val="2683543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6</a:t>
            </a:fld>
            <a:endParaRPr lang="en-GB"/>
          </a:p>
        </p:txBody>
      </p:sp>
    </p:spTree>
    <p:extLst>
      <p:ext uri="{BB962C8B-B14F-4D97-AF65-F5344CB8AC3E}">
        <p14:creationId xmlns:p14="http://schemas.microsoft.com/office/powerpoint/2010/main" val="2358611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8</a:t>
            </a:fld>
            <a:endParaRPr lang="en-GB"/>
          </a:p>
        </p:txBody>
      </p:sp>
    </p:spTree>
    <p:extLst>
      <p:ext uri="{BB962C8B-B14F-4D97-AF65-F5344CB8AC3E}">
        <p14:creationId xmlns:p14="http://schemas.microsoft.com/office/powerpoint/2010/main" val="2440369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9</a:t>
            </a:fld>
            <a:endParaRPr lang="en-GB"/>
          </a:p>
        </p:txBody>
      </p:sp>
    </p:spTree>
    <p:extLst>
      <p:ext uri="{BB962C8B-B14F-4D97-AF65-F5344CB8AC3E}">
        <p14:creationId xmlns:p14="http://schemas.microsoft.com/office/powerpoint/2010/main" val="3935378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Human genome project costed</a:t>
            </a:r>
            <a:r>
              <a:rPr lang="en-GB" baseline="0" dirty="0" smtClean="0"/>
              <a:t> ~$100M</a:t>
            </a:r>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10</a:t>
            </a:fld>
            <a:endParaRPr lang="en-GB"/>
          </a:p>
        </p:txBody>
      </p:sp>
    </p:spTree>
    <p:extLst>
      <p:ext uri="{BB962C8B-B14F-4D97-AF65-F5344CB8AC3E}">
        <p14:creationId xmlns:p14="http://schemas.microsoft.com/office/powerpoint/2010/main" val="2549583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135ACB4-933E-4DC2-A717-170D9A2C1A48}" type="slidenum">
              <a:rPr lang="en-GB" smtClean="0"/>
              <a:t>11</a:t>
            </a:fld>
            <a:endParaRPr lang="en-GB"/>
          </a:p>
        </p:txBody>
      </p:sp>
    </p:spTree>
    <p:extLst>
      <p:ext uri="{BB962C8B-B14F-4D97-AF65-F5344CB8AC3E}">
        <p14:creationId xmlns:p14="http://schemas.microsoft.com/office/powerpoint/2010/main" val="1124355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5A6AA58-32A5-46DD-B2E9-005285A15CCD}" type="datetimeFigureOut">
              <a:rPr lang="en-GB" smtClean="0"/>
              <a:t>06/07/2019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4D8FBF-DF49-464D-90D1-2035E664215C}" type="slidenum">
              <a:rPr lang="en-GB" smtClean="0"/>
              <a:t>‹#›</a:t>
            </a:fld>
            <a:endParaRPr lang="en-GB"/>
          </a:p>
        </p:txBody>
      </p:sp>
    </p:spTree>
    <p:extLst>
      <p:ext uri="{BB962C8B-B14F-4D97-AF65-F5344CB8AC3E}">
        <p14:creationId xmlns:p14="http://schemas.microsoft.com/office/powerpoint/2010/main" val="284575750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A6AA58-32A5-46DD-B2E9-005285A15CCD}" type="datetimeFigureOut">
              <a:rPr lang="en-GB" smtClean="0"/>
              <a:t>06/07/2019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4D8FBF-DF49-464D-90D1-2035E664215C}" type="slidenum">
              <a:rPr lang="en-GB" smtClean="0"/>
              <a:t>‹#›</a:t>
            </a:fld>
            <a:endParaRPr lang="en-GB"/>
          </a:p>
        </p:txBody>
      </p:sp>
    </p:spTree>
    <p:extLst>
      <p:ext uri="{BB962C8B-B14F-4D97-AF65-F5344CB8AC3E}">
        <p14:creationId xmlns:p14="http://schemas.microsoft.com/office/powerpoint/2010/main" val="4233847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A6AA58-32A5-46DD-B2E9-005285A15CCD}" type="datetimeFigureOut">
              <a:rPr lang="en-GB" smtClean="0"/>
              <a:t>06/07/2019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4D8FBF-DF49-464D-90D1-2035E664215C}" type="slidenum">
              <a:rPr lang="en-GB" smtClean="0"/>
              <a:t>‹#›</a:t>
            </a:fld>
            <a:endParaRPr lang="en-GB"/>
          </a:p>
        </p:txBody>
      </p:sp>
    </p:spTree>
    <p:extLst>
      <p:ext uri="{BB962C8B-B14F-4D97-AF65-F5344CB8AC3E}">
        <p14:creationId xmlns:p14="http://schemas.microsoft.com/office/powerpoint/2010/main" val="932994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A6AA58-32A5-46DD-B2E9-005285A15CCD}" type="datetimeFigureOut">
              <a:rPr lang="en-GB" smtClean="0"/>
              <a:t>06/07/2019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4D8FBF-DF49-464D-90D1-2035E664215C}" type="slidenum">
              <a:rPr lang="en-GB" smtClean="0"/>
              <a:t>‹#›</a:t>
            </a:fld>
            <a:endParaRPr lang="en-GB"/>
          </a:p>
        </p:txBody>
      </p:sp>
    </p:spTree>
    <p:extLst>
      <p:ext uri="{BB962C8B-B14F-4D97-AF65-F5344CB8AC3E}">
        <p14:creationId xmlns:p14="http://schemas.microsoft.com/office/powerpoint/2010/main" val="568775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A6AA58-32A5-46DD-B2E9-005285A15CCD}" type="datetimeFigureOut">
              <a:rPr lang="en-GB" smtClean="0"/>
              <a:t>06/07/2019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D4D8FBF-DF49-464D-90D1-2035E664215C}" type="slidenum">
              <a:rPr lang="en-GB" smtClean="0"/>
              <a:t>‹#›</a:t>
            </a:fld>
            <a:endParaRPr lang="en-GB"/>
          </a:p>
        </p:txBody>
      </p:sp>
    </p:spTree>
    <p:extLst>
      <p:ext uri="{BB962C8B-B14F-4D97-AF65-F5344CB8AC3E}">
        <p14:creationId xmlns:p14="http://schemas.microsoft.com/office/powerpoint/2010/main" val="3249250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5A6AA58-32A5-46DD-B2E9-005285A15CCD}" type="datetimeFigureOut">
              <a:rPr lang="en-GB" smtClean="0"/>
              <a:t>06/07/2019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D4D8FBF-DF49-464D-90D1-2035E664215C}" type="slidenum">
              <a:rPr lang="en-GB" smtClean="0"/>
              <a:t>‹#›</a:t>
            </a:fld>
            <a:endParaRPr lang="en-GB"/>
          </a:p>
        </p:txBody>
      </p:sp>
    </p:spTree>
    <p:extLst>
      <p:ext uri="{BB962C8B-B14F-4D97-AF65-F5344CB8AC3E}">
        <p14:creationId xmlns:p14="http://schemas.microsoft.com/office/powerpoint/2010/main" val="859850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A6AA58-32A5-46DD-B2E9-005285A15CCD}" type="datetimeFigureOut">
              <a:rPr lang="en-GB" smtClean="0"/>
              <a:t>06/07/2019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D4D8FBF-DF49-464D-90D1-2035E664215C}" type="slidenum">
              <a:rPr lang="en-GB" smtClean="0"/>
              <a:t>‹#›</a:t>
            </a:fld>
            <a:endParaRPr lang="en-GB"/>
          </a:p>
        </p:txBody>
      </p:sp>
    </p:spTree>
    <p:extLst>
      <p:ext uri="{BB962C8B-B14F-4D97-AF65-F5344CB8AC3E}">
        <p14:creationId xmlns:p14="http://schemas.microsoft.com/office/powerpoint/2010/main" val="4174128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A6AA58-32A5-46DD-B2E9-005285A15CCD}" type="datetimeFigureOut">
              <a:rPr lang="en-GB" smtClean="0"/>
              <a:t>06/07/2019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D4D8FBF-DF49-464D-90D1-2035E664215C}" type="slidenum">
              <a:rPr lang="en-GB" smtClean="0"/>
              <a:t>‹#›</a:t>
            </a:fld>
            <a:endParaRPr lang="en-GB"/>
          </a:p>
        </p:txBody>
      </p:sp>
    </p:spTree>
    <p:extLst>
      <p:ext uri="{BB962C8B-B14F-4D97-AF65-F5344CB8AC3E}">
        <p14:creationId xmlns:p14="http://schemas.microsoft.com/office/powerpoint/2010/main" val="2870096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A6AA58-32A5-46DD-B2E9-005285A15CCD}" type="datetimeFigureOut">
              <a:rPr lang="en-GB" smtClean="0"/>
              <a:t>06/07/2019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D4D8FBF-DF49-464D-90D1-2035E664215C}" type="slidenum">
              <a:rPr lang="en-GB" smtClean="0"/>
              <a:t>‹#›</a:t>
            </a:fld>
            <a:endParaRPr lang="en-GB"/>
          </a:p>
        </p:txBody>
      </p:sp>
    </p:spTree>
    <p:extLst>
      <p:ext uri="{BB962C8B-B14F-4D97-AF65-F5344CB8AC3E}">
        <p14:creationId xmlns:p14="http://schemas.microsoft.com/office/powerpoint/2010/main" val="1914929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A6AA58-32A5-46DD-B2E9-005285A15CCD}" type="datetimeFigureOut">
              <a:rPr lang="en-GB" smtClean="0"/>
              <a:t>06/07/2019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D4D8FBF-DF49-464D-90D1-2035E664215C}" type="slidenum">
              <a:rPr lang="en-GB" smtClean="0"/>
              <a:t>‹#›</a:t>
            </a:fld>
            <a:endParaRPr lang="en-GB"/>
          </a:p>
        </p:txBody>
      </p:sp>
    </p:spTree>
    <p:extLst>
      <p:ext uri="{BB962C8B-B14F-4D97-AF65-F5344CB8AC3E}">
        <p14:creationId xmlns:p14="http://schemas.microsoft.com/office/powerpoint/2010/main" val="1632468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5A6AA58-32A5-46DD-B2E9-005285A15CCD}" type="datetimeFigureOut">
              <a:rPr lang="en-GB" smtClean="0"/>
              <a:t>06/07/2019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D4D8FBF-DF49-464D-90D1-2035E664215C}" type="slidenum">
              <a:rPr lang="en-GB" smtClean="0"/>
              <a:t>‹#›</a:t>
            </a:fld>
            <a:endParaRPr lang="en-GB"/>
          </a:p>
        </p:txBody>
      </p:sp>
    </p:spTree>
    <p:extLst>
      <p:ext uri="{BB962C8B-B14F-4D97-AF65-F5344CB8AC3E}">
        <p14:creationId xmlns:p14="http://schemas.microsoft.com/office/powerpoint/2010/main" val="2919975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A6AA58-32A5-46DD-B2E9-005285A15CCD}" type="datetimeFigureOut">
              <a:rPr lang="en-GB" smtClean="0"/>
              <a:t>06/07/2019</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4D8FBF-DF49-464D-90D1-2035E664215C}" type="slidenum">
              <a:rPr lang="en-GB" smtClean="0"/>
              <a:t>‹#›</a:t>
            </a:fld>
            <a:endParaRPr lang="en-GB"/>
          </a:p>
        </p:txBody>
      </p:sp>
    </p:spTree>
    <p:extLst>
      <p:ext uri="{BB962C8B-B14F-4D97-AF65-F5344CB8AC3E}">
        <p14:creationId xmlns:p14="http://schemas.microsoft.com/office/powerpoint/2010/main" val="33877949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150.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90778" y="3022892"/>
            <a:ext cx="3362443" cy="1015663"/>
          </a:xfrm>
          <a:prstGeom prst="rect">
            <a:avLst/>
          </a:prstGeom>
          <a:noFill/>
        </p:spPr>
        <p:txBody>
          <a:bodyPr wrap="square" rtlCol="0">
            <a:spAutoFit/>
          </a:bodyPr>
          <a:lstStyle/>
          <a:p>
            <a:pPr algn="ctr"/>
            <a:r>
              <a:rPr lang="en-GB" sz="2000" dirty="0" smtClean="0">
                <a:latin typeface="Raleway" panose="020B0503030101060003" pitchFamily="34" charset="0"/>
              </a:rPr>
              <a:t>Nicola Romanò</a:t>
            </a:r>
            <a:br>
              <a:rPr lang="en-GB" sz="2000" dirty="0" smtClean="0">
                <a:latin typeface="Raleway" panose="020B0503030101060003" pitchFamily="34" charset="0"/>
              </a:rPr>
            </a:br>
            <a:r>
              <a:rPr lang="en-GB" sz="2000" dirty="0" smtClean="0">
                <a:latin typeface="Raleway" panose="020B0503030101060003" pitchFamily="34" charset="0"/>
              </a:rPr>
              <a:t>nicola.romano@ed.ac.uk</a:t>
            </a:r>
          </a:p>
          <a:p>
            <a:pPr algn="ctr"/>
            <a:r>
              <a:rPr lang="en-GB" sz="2000" dirty="0">
                <a:latin typeface="Raleway" panose="020B0503030101060003" pitchFamily="34" charset="0"/>
              </a:rPr>
              <a:t>8</a:t>
            </a:r>
            <a:r>
              <a:rPr lang="en-GB" sz="2000" dirty="0" smtClean="0">
                <a:latin typeface="Raleway" panose="020B0503030101060003" pitchFamily="34" charset="0"/>
              </a:rPr>
              <a:t> July 2019</a:t>
            </a:r>
          </a:p>
        </p:txBody>
      </p:sp>
      <p:sp>
        <p:nvSpPr>
          <p:cNvPr id="5" name="TextBox 4"/>
          <p:cNvSpPr txBox="1"/>
          <p:nvPr/>
        </p:nvSpPr>
        <p:spPr>
          <a:xfrm>
            <a:off x="502233" y="1674772"/>
            <a:ext cx="8179499" cy="1323439"/>
          </a:xfrm>
          <a:prstGeom prst="rect">
            <a:avLst/>
          </a:prstGeom>
          <a:noFill/>
        </p:spPr>
        <p:txBody>
          <a:bodyPr wrap="square" rtlCol="0">
            <a:spAutoFit/>
          </a:bodyPr>
          <a:lstStyle/>
          <a:p>
            <a:pPr algn="ctr" defTabSz="455613"/>
            <a:r>
              <a:rPr lang="en-GB" sz="4000" dirty="0" smtClean="0">
                <a:latin typeface="Raleway" panose="020B0503030101060003" pitchFamily="34" charset="0"/>
              </a:rPr>
              <a:t>“Big data”: challenges</a:t>
            </a:r>
            <a:r>
              <a:rPr lang="en-GB" sz="4000" dirty="0">
                <a:latin typeface="Raleway" panose="020B0503030101060003" pitchFamily="34" charset="0"/>
              </a:rPr>
              <a:t> </a:t>
            </a:r>
          </a:p>
          <a:p>
            <a:pPr algn="ctr" defTabSz="455613"/>
            <a:r>
              <a:rPr lang="en-GB" sz="4000" dirty="0" smtClean="0">
                <a:latin typeface="Raleway" panose="020B0503030101060003" pitchFamily="34" charset="0"/>
              </a:rPr>
              <a:t>and techniques</a:t>
            </a:r>
          </a:p>
        </p:txBody>
      </p:sp>
    </p:spTree>
    <p:extLst>
      <p:ext uri="{BB962C8B-B14F-4D97-AF65-F5344CB8AC3E}">
        <p14:creationId xmlns:p14="http://schemas.microsoft.com/office/powerpoint/2010/main" val="23943045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New technologies in genetics</a:t>
            </a:r>
          </a:p>
        </p:txBody>
      </p:sp>
      <p:sp>
        <p:nvSpPr>
          <p:cNvPr id="6" name="Rectangle 5"/>
          <p:cNvSpPr/>
          <p:nvPr/>
        </p:nvSpPr>
        <p:spPr>
          <a:xfrm>
            <a:off x="63500" y="1180220"/>
            <a:ext cx="8902700" cy="646331"/>
          </a:xfrm>
          <a:prstGeom prst="rect">
            <a:avLst/>
          </a:prstGeom>
        </p:spPr>
        <p:txBody>
          <a:bodyPr wrap="square">
            <a:spAutoFit/>
          </a:bodyPr>
          <a:lstStyle/>
          <a:p>
            <a:r>
              <a:rPr lang="en-GB" dirty="0" smtClean="0">
                <a:latin typeface="Raleway" panose="020B0503030101060003" pitchFamily="34" charset="0"/>
                <a:ea typeface="Calibri" panose="020F0502020204030204" pitchFamily="34" charset="0"/>
                <a:cs typeface="Times New Roman" panose="02020603050405020304" pitchFamily="18" charset="0"/>
              </a:rPr>
              <a:t>Introduction of next generation sequencing (NGS) made sequencing price drop faster then predicted. Today you can sequence a genome for &lt;$1000.</a:t>
            </a:r>
          </a:p>
        </p:txBody>
      </p:sp>
      <p:pic>
        <p:nvPicPr>
          <p:cNvPr id="6148" name="Picture 4" descr="https://www.nature.com/polopoly_fs/7.16222.1395137244!/image/falling-fast-nature.png_gen/derivatives/fullsize/falling-fast-nature.png"/>
          <p:cNvPicPr>
            <a:picLocks noChangeAspect="1" noChangeArrowheads="1"/>
          </p:cNvPicPr>
          <p:nvPr/>
        </p:nvPicPr>
        <p:blipFill rotWithShape="1">
          <a:blip r:embed="rId3">
            <a:extLst>
              <a:ext uri="{28A0092B-C50C-407E-A947-70E740481C1C}">
                <a14:useLocalDpi xmlns:a14="http://schemas.microsoft.com/office/drawing/2010/main" val="0"/>
              </a:ext>
            </a:extLst>
          </a:blip>
          <a:srcRect t="21636"/>
          <a:stretch/>
        </p:blipFill>
        <p:spPr bwMode="auto">
          <a:xfrm>
            <a:off x="1041269" y="2074075"/>
            <a:ext cx="6820162" cy="448938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748393" y="6436506"/>
            <a:ext cx="1723549" cy="253916"/>
          </a:xfrm>
          <a:prstGeom prst="rect">
            <a:avLst/>
          </a:prstGeom>
        </p:spPr>
        <p:txBody>
          <a:bodyPr wrap="none">
            <a:spAutoFit/>
          </a:bodyPr>
          <a:lstStyle/>
          <a:p>
            <a:r>
              <a:rPr lang="en-GB" sz="1050" dirty="0" smtClean="0">
                <a:solidFill>
                  <a:schemeClr val="tx1">
                    <a:lumMod val="50000"/>
                    <a:lumOff val="50000"/>
                  </a:schemeClr>
                </a:solidFill>
                <a:latin typeface="Raleway" panose="020B0503030101060003" pitchFamily="34" charset="0"/>
                <a:ea typeface="Calibri" panose="020F0502020204030204" pitchFamily="34" charset="0"/>
                <a:cs typeface="Times New Roman" panose="02020603050405020304" pitchFamily="18" charset="0"/>
              </a:rPr>
              <a:t>Nature News, 19/3/2014</a:t>
            </a:r>
            <a:endParaRPr lang="en-GB" sz="1050" dirty="0">
              <a:solidFill>
                <a:schemeClr val="tx1">
                  <a:lumMod val="50000"/>
                  <a:lumOff val="50000"/>
                </a:schemeClr>
              </a:solidFill>
            </a:endParaRPr>
          </a:p>
        </p:txBody>
      </p:sp>
    </p:spTree>
    <p:extLst>
      <p:ext uri="{BB962C8B-B14F-4D97-AF65-F5344CB8AC3E}">
        <p14:creationId xmlns:p14="http://schemas.microsoft.com/office/powerpoint/2010/main" val="32752038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i="1" dirty="0" smtClean="0">
                <a:latin typeface="Raleway" panose="020B0503030101060003" pitchFamily="34" charset="0"/>
              </a:rPr>
              <a:t>Traditional </a:t>
            </a:r>
            <a:r>
              <a:rPr lang="en-GB" sz="3600" dirty="0" smtClean="0">
                <a:latin typeface="Raleway" panose="020B0503030101060003" pitchFamily="34" charset="0"/>
              </a:rPr>
              <a:t>Sanger sequencing</a:t>
            </a:r>
            <a:endParaRPr lang="en-GB" sz="3600" i="1" dirty="0" smtClean="0">
              <a:latin typeface="Raleway" panose="020B0503030101060003" pitchFamily="34" charset="0"/>
            </a:endParaRPr>
          </a:p>
        </p:txBody>
      </p:sp>
      <p:sp>
        <p:nvSpPr>
          <p:cNvPr id="6" name="Rectangle 5"/>
          <p:cNvSpPr/>
          <p:nvPr/>
        </p:nvSpPr>
        <p:spPr>
          <a:xfrm>
            <a:off x="63500" y="1180220"/>
            <a:ext cx="8902700" cy="646331"/>
          </a:xfrm>
          <a:prstGeom prst="rect">
            <a:avLst/>
          </a:prstGeom>
        </p:spPr>
        <p:txBody>
          <a:bodyPr wrap="square">
            <a:spAutoFit/>
          </a:bodyPr>
          <a:lstStyle/>
          <a:p>
            <a:r>
              <a:rPr lang="en-GB" dirty="0" smtClean="0">
                <a:latin typeface="Raleway" panose="020B0503030101060003" pitchFamily="34" charset="0"/>
                <a:ea typeface="Calibri" panose="020F0502020204030204" pitchFamily="34" charset="0"/>
                <a:cs typeface="Times New Roman" panose="02020603050405020304" pitchFamily="18" charset="0"/>
              </a:rPr>
              <a:t>Based on PCR using “terminator nucleotides” (analogues that can be incorporated in DNA, but cannot have another nucleotide attached)</a:t>
            </a:r>
          </a:p>
        </p:txBody>
      </p:sp>
      <p:pic>
        <p:nvPicPr>
          <p:cNvPr id="8194" name="Picture 2" descr="https://www.researchgate.net/profile/Michel_Gauthier2/publication/234248746/figure/fig2/AS:669425925623808@1536614986157/The-Sanger-sequencing-method-in-7-steps-1-The-dsDNA-fragment-is-denatured-into-two_W64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2320362"/>
            <a:ext cx="6096000" cy="388620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3825" y="2458474"/>
            <a:ext cx="2428875" cy="36099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15900" y="6206563"/>
            <a:ext cx="1116011" cy="253916"/>
          </a:xfrm>
          <a:prstGeom prst="rect">
            <a:avLst/>
          </a:prstGeom>
        </p:spPr>
        <p:txBody>
          <a:bodyPr wrap="none">
            <a:spAutoFit/>
          </a:bodyPr>
          <a:lstStyle/>
          <a:p>
            <a:r>
              <a:rPr lang="en-GB" sz="1050" dirty="0" smtClean="0">
                <a:solidFill>
                  <a:schemeClr val="tx1">
                    <a:lumMod val="50000"/>
                    <a:lumOff val="50000"/>
                  </a:schemeClr>
                </a:solidFill>
                <a:latin typeface="Raleway" panose="020B0503030101060003" pitchFamily="34" charset="0"/>
                <a:ea typeface="Calibri" panose="020F0502020204030204" pitchFamily="34" charset="0"/>
                <a:cs typeface="Times New Roman" panose="02020603050405020304" pitchFamily="18" charset="0"/>
              </a:rPr>
              <a:t>Gauthier, 2007</a:t>
            </a:r>
            <a:endParaRPr lang="en-GB" sz="1050" dirty="0">
              <a:solidFill>
                <a:schemeClr val="tx1">
                  <a:lumMod val="50000"/>
                  <a:lumOff val="50000"/>
                </a:schemeClr>
              </a:solidFill>
            </a:endParaRPr>
          </a:p>
        </p:txBody>
      </p:sp>
    </p:spTree>
    <p:extLst>
      <p:ext uri="{BB962C8B-B14F-4D97-AF65-F5344CB8AC3E}">
        <p14:creationId xmlns:p14="http://schemas.microsoft.com/office/powerpoint/2010/main" val="91486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Next generation sequencing</a:t>
            </a:r>
          </a:p>
        </p:txBody>
      </p:sp>
      <p:sp>
        <p:nvSpPr>
          <p:cNvPr id="6" name="Rectangle 5"/>
          <p:cNvSpPr/>
          <p:nvPr/>
        </p:nvSpPr>
        <p:spPr>
          <a:xfrm>
            <a:off x="155575" y="1316256"/>
            <a:ext cx="8902700" cy="2585323"/>
          </a:xfrm>
          <a:prstGeom prst="rect">
            <a:avLst/>
          </a:prstGeom>
        </p:spPr>
        <p:txBody>
          <a:bodyPr wrap="square">
            <a:spAutoFit/>
          </a:bodyPr>
          <a:lstStyle/>
          <a:p>
            <a:r>
              <a:rPr lang="en-GB" dirty="0" smtClean="0">
                <a:latin typeface="Raleway" panose="020B0503030101060003" pitchFamily="34" charset="0"/>
                <a:ea typeface="Calibri" panose="020F0502020204030204" pitchFamily="34" charset="0"/>
                <a:cs typeface="Times New Roman" panose="02020603050405020304" pitchFamily="18" charset="0"/>
              </a:rPr>
              <a:t>Also </a:t>
            </a:r>
            <a:r>
              <a:rPr lang="en-GB" dirty="0">
                <a:latin typeface="Raleway" panose="020B0503030101060003" pitchFamily="34" charset="0"/>
                <a:ea typeface="Calibri" panose="020F0502020204030204" pitchFamily="34" charset="0"/>
                <a:cs typeface="Times New Roman" panose="02020603050405020304" pitchFamily="18" charset="0"/>
              </a:rPr>
              <a:t>called </a:t>
            </a:r>
            <a:r>
              <a:rPr lang="en-GB" dirty="0" smtClean="0">
                <a:latin typeface="Raleway" panose="020B0503030101060003" pitchFamily="34" charset="0"/>
                <a:ea typeface="Calibri" panose="020F0502020204030204" pitchFamily="34" charset="0"/>
                <a:cs typeface="Times New Roman" panose="02020603050405020304" pitchFamily="18" charset="0"/>
              </a:rPr>
              <a:t>“massive </a:t>
            </a:r>
            <a:r>
              <a:rPr lang="en-GB" dirty="0">
                <a:latin typeface="Raleway" panose="020B0503030101060003" pitchFamily="34" charset="0"/>
                <a:ea typeface="Calibri" panose="020F0502020204030204" pitchFamily="34" charset="0"/>
                <a:cs typeface="Times New Roman" panose="02020603050405020304" pitchFamily="18" charset="0"/>
              </a:rPr>
              <a:t>parallel </a:t>
            </a:r>
            <a:r>
              <a:rPr lang="en-GB" dirty="0" smtClean="0">
                <a:latin typeface="Raleway" panose="020B0503030101060003" pitchFamily="34" charset="0"/>
                <a:ea typeface="Calibri" panose="020F0502020204030204" pitchFamily="34" charset="0"/>
                <a:cs typeface="Times New Roman" panose="02020603050405020304" pitchFamily="18" charset="0"/>
              </a:rPr>
              <a:t>sequencing”. Improved speed and efficiency, reduced costs.</a:t>
            </a:r>
          </a:p>
          <a:p>
            <a:endParaRPr lang="en-GB" dirty="0" smtClean="0">
              <a:latin typeface="Raleway" panose="020B0503030101060003" pitchFamily="34" charset="0"/>
              <a:ea typeface="Calibri" panose="020F0502020204030204" pitchFamily="34" charset="0"/>
              <a:cs typeface="Times New Roman" panose="02020603050405020304" pitchFamily="18" charset="0"/>
            </a:endParaRPr>
          </a:p>
          <a:p>
            <a:r>
              <a:rPr lang="en-GB" dirty="0" smtClean="0">
                <a:latin typeface="Raleway" panose="020B0503030101060003" pitchFamily="34" charset="0"/>
                <a:ea typeface="Calibri" panose="020F0502020204030204" pitchFamily="34" charset="0"/>
                <a:cs typeface="Times New Roman" panose="02020603050405020304" pitchFamily="18" charset="0"/>
              </a:rPr>
              <a:t>In most cases based on using microfluidics platform</a:t>
            </a:r>
          </a:p>
          <a:p>
            <a:endParaRPr lang="en-GB" dirty="0">
              <a:latin typeface="Raleway" panose="020B0503030101060003" pitchFamily="34" charset="0"/>
              <a:ea typeface="Calibri" panose="020F0502020204030204" pitchFamily="34" charset="0"/>
              <a:cs typeface="Times New Roman" panose="02020603050405020304" pitchFamily="18" charset="0"/>
            </a:endParaRPr>
          </a:p>
          <a:p>
            <a:r>
              <a:rPr lang="en-GB" dirty="0" smtClean="0">
                <a:latin typeface="Raleway" panose="020B0503030101060003" pitchFamily="34" charset="0"/>
                <a:ea typeface="Calibri" panose="020F0502020204030204" pitchFamily="34" charset="0"/>
                <a:cs typeface="Times New Roman" panose="02020603050405020304" pitchFamily="18" charset="0"/>
              </a:rPr>
              <a:t>Generally reads small fragments of DNA or RNA (150-300 </a:t>
            </a:r>
            <a:r>
              <a:rPr lang="en-GB" dirty="0" err="1" smtClean="0">
                <a:latin typeface="Raleway" panose="020B0503030101060003" pitchFamily="34" charset="0"/>
                <a:ea typeface="Calibri" panose="020F0502020204030204" pitchFamily="34" charset="0"/>
                <a:cs typeface="Times New Roman" panose="02020603050405020304" pitchFamily="18" charset="0"/>
              </a:rPr>
              <a:t>bp</a:t>
            </a:r>
            <a:r>
              <a:rPr lang="en-GB" dirty="0" smtClean="0">
                <a:latin typeface="Raleway" panose="020B0503030101060003" pitchFamily="34" charset="0"/>
                <a:ea typeface="Calibri" panose="020F0502020204030204" pitchFamily="34" charset="0"/>
                <a:cs typeface="Times New Roman" panose="02020603050405020304" pitchFamily="18" charset="0"/>
              </a:rPr>
              <a:t>)</a:t>
            </a:r>
          </a:p>
          <a:p>
            <a:r>
              <a:rPr lang="en-GB" dirty="0" smtClean="0">
                <a:latin typeface="Raleway" panose="020B0503030101060003" pitchFamily="34" charset="0"/>
                <a:ea typeface="Calibri" panose="020F0502020204030204" pitchFamily="34" charset="0"/>
                <a:cs typeface="Times New Roman" panose="02020603050405020304" pitchFamily="18" charset="0"/>
              </a:rPr>
              <a:t>Each fragment is called a “read”</a:t>
            </a:r>
          </a:p>
          <a:p>
            <a:endParaRPr lang="en-GB" dirty="0">
              <a:latin typeface="Raleway" panose="020B0503030101060003" pitchFamily="34" charset="0"/>
              <a:ea typeface="Calibri" panose="020F0502020204030204" pitchFamily="34" charset="0"/>
              <a:cs typeface="Times New Roman" panose="02020603050405020304" pitchFamily="18" charset="0"/>
            </a:endParaRPr>
          </a:p>
          <a:p>
            <a:r>
              <a:rPr lang="en-GB" dirty="0" smtClean="0">
                <a:latin typeface="Raleway" panose="020B0503030101060003" pitchFamily="34" charset="0"/>
                <a:ea typeface="Calibri" panose="020F0502020204030204" pitchFamily="34" charset="0"/>
                <a:cs typeface="Times New Roman" panose="02020603050405020304" pitchFamily="18" charset="0"/>
              </a:rPr>
              <a:t>State-of-the art machines can sequence up to &gt;30M reads/hour</a:t>
            </a:r>
          </a:p>
        </p:txBody>
      </p:sp>
      <p:pic>
        <p:nvPicPr>
          <p:cNvPr id="4" name="Picture 3"/>
          <p:cNvPicPr>
            <a:picLocks noChangeAspect="1"/>
          </p:cNvPicPr>
          <p:nvPr/>
        </p:nvPicPr>
        <p:blipFill>
          <a:blip r:embed="rId3"/>
          <a:stretch>
            <a:fillRect/>
          </a:stretch>
        </p:blipFill>
        <p:spPr>
          <a:xfrm>
            <a:off x="1564030" y="4370118"/>
            <a:ext cx="6085789" cy="2046339"/>
          </a:xfrm>
          <a:prstGeom prst="rect">
            <a:avLst/>
          </a:prstGeom>
        </p:spPr>
      </p:pic>
    </p:spTree>
    <p:extLst>
      <p:ext uri="{BB962C8B-B14F-4D97-AF65-F5344CB8AC3E}">
        <p14:creationId xmlns:p14="http://schemas.microsoft.com/office/powerpoint/2010/main" val="257391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Illumina sequencing</a:t>
            </a:r>
          </a:p>
        </p:txBody>
      </p:sp>
      <p:pic>
        <p:nvPicPr>
          <p:cNvPr id="10242" name="Picture 2" descr="https://www.atdbio.com/img/articles/bridging-pcr-large.png"/>
          <p:cNvPicPr>
            <a:picLocks noChangeAspect="1" noChangeArrowheads="1"/>
          </p:cNvPicPr>
          <p:nvPr/>
        </p:nvPicPr>
        <p:blipFill rotWithShape="1">
          <a:blip r:embed="rId3">
            <a:extLst>
              <a:ext uri="{28A0092B-C50C-407E-A947-70E740481C1C}">
                <a14:useLocalDpi xmlns:a14="http://schemas.microsoft.com/office/drawing/2010/main" val="0"/>
              </a:ext>
            </a:extLst>
          </a:blip>
          <a:srcRect b="50706"/>
          <a:stretch/>
        </p:blipFill>
        <p:spPr bwMode="auto">
          <a:xfrm>
            <a:off x="368300" y="1749462"/>
            <a:ext cx="6564255" cy="19369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www.atdbio.com/img/articles/bridging-pcr-large.png"/>
          <p:cNvPicPr>
            <a:picLocks noChangeAspect="1" noChangeArrowheads="1"/>
          </p:cNvPicPr>
          <p:nvPr/>
        </p:nvPicPr>
        <p:blipFill rotWithShape="1">
          <a:blip r:embed="rId3">
            <a:extLst>
              <a:ext uri="{28A0092B-C50C-407E-A947-70E740481C1C}">
                <a14:useLocalDpi xmlns:a14="http://schemas.microsoft.com/office/drawing/2010/main" val="0"/>
              </a:ext>
            </a:extLst>
          </a:blip>
          <a:srcRect t="49599"/>
          <a:stretch/>
        </p:blipFill>
        <p:spPr bwMode="auto">
          <a:xfrm>
            <a:off x="470042" y="3807491"/>
            <a:ext cx="6564255" cy="19804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500" y="1096920"/>
            <a:ext cx="7377341" cy="369332"/>
          </a:xfrm>
          <a:prstGeom prst="rect">
            <a:avLst/>
          </a:prstGeom>
        </p:spPr>
        <p:txBody>
          <a:bodyPr wrap="none">
            <a:spAutoFit/>
          </a:bodyPr>
          <a:lstStyle/>
          <a:p>
            <a:r>
              <a:rPr lang="en-GB" dirty="0" smtClean="0">
                <a:latin typeface="Raleway" panose="020B0503030101060003" pitchFamily="34" charset="0"/>
                <a:ea typeface="Calibri" panose="020F0502020204030204" pitchFamily="34" charset="0"/>
                <a:cs typeface="Times New Roman" panose="02020603050405020304" pitchFamily="18" charset="0"/>
              </a:rPr>
              <a:t>In Illumina sequencing amplification is obtained by “bridge method”</a:t>
            </a:r>
            <a:endParaRPr lang="en-GB" dirty="0"/>
          </a:p>
        </p:txBody>
      </p:sp>
      <p:sp>
        <p:nvSpPr>
          <p:cNvPr id="15" name="Rectangle 14"/>
          <p:cNvSpPr/>
          <p:nvPr/>
        </p:nvSpPr>
        <p:spPr>
          <a:xfrm>
            <a:off x="215900" y="6206563"/>
            <a:ext cx="1079142" cy="253916"/>
          </a:xfrm>
          <a:prstGeom prst="rect">
            <a:avLst/>
          </a:prstGeom>
        </p:spPr>
        <p:txBody>
          <a:bodyPr wrap="none">
            <a:spAutoFit/>
          </a:bodyPr>
          <a:lstStyle/>
          <a:p>
            <a:r>
              <a:rPr lang="en-GB" sz="1050" dirty="0" smtClean="0">
                <a:solidFill>
                  <a:schemeClr val="tx1">
                    <a:lumMod val="50000"/>
                    <a:lumOff val="50000"/>
                  </a:schemeClr>
                </a:solidFill>
                <a:latin typeface="Raleway" panose="020B0503030101060003" pitchFamily="34" charset="0"/>
                <a:ea typeface="Calibri" panose="020F0502020204030204" pitchFamily="34" charset="0"/>
                <a:cs typeface="Times New Roman" panose="02020603050405020304" pitchFamily="18" charset="0"/>
              </a:rPr>
              <a:t>Source: </a:t>
            </a:r>
            <a:r>
              <a:rPr lang="en-GB" sz="1050" dirty="0" err="1" smtClean="0">
                <a:solidFill>
                  <a:schemeClr val="tx1">
                    <a:lumMod val="50000"/>
                    <a:lumOff val="50000"/>
                  </a:schemeClr>
                </a:solidFill>
                <a:latin typeface="Raleway" panose="020B0503030101060003" pitchFamily="34" charset="0"/>
                <a:ea typeface="Calibri" panose="020F0502020204030204" pitchFamily="34" charset="0"/>
                <a:cs typeface="Times New Roman" panose="02020603050405020304" pitchFamily="18" charset="0"/>
              </a:rPr>
              <a:t>atdbio</a:t>
            </a:r>
            <a:endParaRPr lang="en-GB" sz="1050" dirty="0">
              <a:solidFill>
                <a:schemeClr val="tx1">
                  <a:lumMod val="50000"/>
                  <a:lumOff val="50000"/>
                </a:schemeClr>
              </a:solidFill>
            </a:endParaRPr>
          </a:p>
        </p:txBody>
      </p:sp>
      <p:pic>
        <p:nvPicPr>
          <p:cNvPr id="10246" name="Picture 6" descr="illumina ch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6550" y="3101947"/>
            <a:ext cx="1836150" cy="146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00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Illumina sequencing</a:t>
            </a:r>
          </a:p>
        </p:txBody>
      </p:sp>
      <p:sp>
        <p:nvSpPr>
          <p:cNvPr id="2" name="Rectangle 1"/>
          <p:cNvSpPr/>
          <p:nvPr/>
        </p:nvSpPr>
        <p:spPr>
          <a:xfrm>
            <a:off x="63500" y="1096920"/>
            <a:ext cx="2845651" cy="369332"/>
          </a:xfrm>
          <a:prstGeom prst="rect">
            <a:avLst/>
          </a:prstGeom>
        </p:spPr>
        <p:txBody>
          <a:bodyPr wrap="none">
            <a:spAutoFit/>
          </a:bodyPr>
          <a:lstStyle/>
          <a:p>
            <a:r>
              <a:rPr lang="en-GB" dirty="0" smtClean="0">
                <a:latin typeface="Raleway" panose="020B0503030101060003" pitchFamily="34" charset="0"/>
                <a:ea typeface="Calibri" panose="020F0502020204030204" pitchFamily="34" charset="0"/>
                <a:cs typeface="Times New Roman" panose="02020603050405020304" pitchFamily="18" charset="0"/>
              </a:rPr>
              <a:t>Sequencing by synthesis</a:t>
            </a:r>
            <a:endParaRPr lang="en-GB" dirty="0"/>
          </a:p>
        </p:txBody>
      </p:sp>
      <p:sp>
        <p:nvSpPr>
          <p:cNvPr id="15" name="Rectangle 14"/>
          <p:cNvSpPr/>
          <p:nvPr/>
        </p:nvSpPr>
        <p:spPr>
          <a:xfrm>
            <a:off x="1746913" y="6404605"/>
            <a:ext cx="1079142" cy="253916"/>
          </a:xfrm>
          <a:prstGeom prst="rect">
            <a:avLst/>
          </a:prstGeom>
        </p:spPr>
        <p:txBody>
          <a:bodyPr wrap="none">
            <a:spAutoFit/>
          </a:bodyPr>
          <a:lstStyle/>
          <a:p>
            <a:r>
              <a:rPr lang="en-GB" sz="1050" dirty="0" smtClean="0">
                <a:solidFill>
                  <a:schemeClr val="tx1">
                    <a:lumMod val="50000"/>
                    <a:lumOff val="50000"/>
                  </a:schemeClr>
                </a:solidFill>
                <a:latin typeface="Raleway" panose="020B0503030101060003" pitchFamily="34" charset="0"/>
                <a:ea typeface="Calibri" panose="020F0502020204030204" pitchFamily="34" charset="0"/>
                <a:cs typeface="Times New Roman" panose="02020603050405020304" pitchFamily="18" charset="0"/>
              </a:rPr>
              <a:t>Source: </a:t>
            </a:r>
            <a:r>
              <a:rPr lang="en-GB" sz="1050" dirty="0" err="1" smtClean="0">
                <a:solidFill>
                  <a:schemeClr val="tx1">
                    <a:lumMod val="50000"/>
                    <a:lumOff val="50000"/>
                  </a:schemeClr>
                </a:solidFill>
                <a:latin typeface="Raleway" panose="020B0503030101060003" pitchFamily="34" charset="0"/>
                <a:ea typeface="Calibri" panose="020F0502020204030204" pitchFamily="34" charset="0"/>
                <a:cs typeface="Times New Roman" panose="02020603050405020304" pitchFamily="18" charset="0"/>
              </a:rPr>
              <a:t>atdbio</a:t>
            </a:r>
            <a:endParaRPr lang="en-GB" sz="1050" dirty="0">
              <a:solidFill>
                <a:schemeClr val="tx1">
                  <a:lumMod val="50000"/>
                  <a:lumOff val="50000"/>
                </a:schemeClr>
              </a:solidFill>
            </a:endParaRPr>
          </a:p>
        </p:txBody>
      </p:sp>
      <p:pic>
        <p:nvPicPr>
          <p:cNvPr id="11270" name="Picture 6" descr="https://www.atdbio.com/img/articles/reversible-terminator-sequencing-large.png"/>
          <p:cNvPicPr>
            <a:picLocks noChangeAspect="1" noChangeArrowheads="1"/>
          </p:cNvPicPr>
          <p:nvPr/>
        </p:nvPicPr>
        <p:blipFill rotWithShape="1">
          <a:blip r:embed="rId3">
            <a:extLst>
              <a:ext uri="{28A0092B-C50C-407E-A947-70E740481C1C}">
                <a14:useLocalDpi xmlns:a14="http://schemas.microsoft.com/office/drawing/2010/main" val="0"/>
              </a:ext>
            </a:extLst>
          </a:blip>
          <a:srcRect b="58740"/>
          <a:stretch/>
        </p:blipFill>
        <p:spPr bwMode="auto">
          <a:xfrm>
            <a:off x="1746913" y="1497742"/>
            <a:ext cx="5408874" cy="211631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s://www.atdbio.com/img/articles/reversible-terminator-sequencing-large.png"/>
          <p:cNvPicPr>
            <a:picLocks noChangeAspect="1" noChangeArrowheads="1"/>
          </p:cNvPicPr>
          <p:nvPr/>
        </p:nvPicPr>
        <p:blipFill rotWithShape="1">
          <a:blip r:embed="rId3">
            <a:extLst>
              <a:ext uri="{28A0092B-C50C-407E-A947-70E740481C1C}">
                <a14:useLocalDpi xmlns:a14="http://schemas.microsoft.com/office/drawing/2010/main" val="0"/>
              </a:ext>
            </a:extLst>
          </a:blip>
          <a:srcRect t="43855" b="15681"/>
          <a:stretch/>
        </p:blipFill>
        <p:spPr bwMode="auto">
          <a:xfrm>
            <a:off x="1746913" y="3715657"/>
            <a:ext cx="5408874" cy="207554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s://www.atdbio.com/img/articles/reversible-terminator-sequencing-large.png"/>
          <p:cNvPicPr>
            <a:picLocks noChangeAspect="1" noChangeArrowheads="1"/>
          </p:cNvPicPr>
          <p:nvPr/>
        </p:nvPicPr>
        <p:blipFill rotWithShape="1">
          <a:blip r:embed="rId3">
            <a:extLst>
              <a:ext uri="{28A0092B-C50C-407E-A947-70E740481C1C}">
                <a14:useLocalDpi xmlns:a14="http://schemas.microsoft.com/office/drawing/2010/main" val="0"/>
              </a:ext>
            </a:extLst>
          </a:blip>
          <a:srcRect l="27811" t="85120" r="38109" b="-684"/>
          <a:stretch/>
        </p:blipFill>
        <p:spPr bwMode="auto">
          <a:xfrm>
            <a:off x="0" y="1991565"/>
            <a:ext cx="1843315" cy="798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202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Illumina sequencing</a:t>
            </a:r>
          </a:p>
        </p:txBody>
      </p:sp>
      <p:sp>
        <p:nvSpPr>
          <p:cNvPr id="2" name="Rectangle 1"/>
          <p:cNvSpPr/>
          <p:nvPr/>
        </p:nvSpPr>
        <p:spPr>
          <a:xfrm>
            <a:off x="368300" y="1083829"/>
            <a:ext cx="8247771" cy="369332"/>
          </a:xfrm>
          <a:prstGeom prst="rect">
            <a:avLst/>
          </a:prstGeom>
        </p:spPr>
        <p:txBody>
          <a:bodyPr wrap="none">
            <a:spAutoFit/>
          </a:bodyPr>
          <a:lstStyle/>
          <a:p>
            <a:r>
              <a:rPr lang="en-GB" dirty="0" smtClean="0">
                <a:latin typeface="Raleway" panose="020B0503030101060003" pitchFamily="34" charset="0"/>
                <a:ea typeface="Calibri" panose="020F0502020204030204" pitchFamily="34" charset="0"/>
                <a:cs typeface="Times New Roman" panose="02020603050405020304" pitchFamily="18" charset="0"/>
              </a:rPr>
              <a:t>At each step a picture with the spots corresponding to each cluster is taken</a:t>
            </a:r>
            <a:endParaRPr lang="en-GB" dirty="0"/>
          </a:p>
        </p:txBody>
      </p:sp>
      <p:pic>
        <p:nvPicPr>
          <p:cNvPr id="18" name="Picture 17"/>
          <p:cNvPicPr>
            <a:picLocks noChangeAspect="1"/>
          </p:cNvPicPr>
          <p:nvPr/>
        </p:nvPicPr>
        <p:blipFill rotWithShape="1">
          <a:blip r:embed="rId3"/>
          <a:srcRect r="80930"/>
          <a:stretch/>
        </p:blipFill>
        <p:spPr>
          <a:xfrm>
            <a:off x="600541" y="2559720"/>
            <a:ext cx="1484292" cy="3073585"/>
          </a:xfrm>
          <a:prstGeom prst="rect">
            <a:avLst/>
          </a:prstGeom>
        </p:spPr>
      </p:pic>
      <p:pic>
        <p:nvPicPr>
          <p:cNvPr id="23" name="Picture 22"/>
          <p:cNvPicPr>
            <a:picLocks noChangeAspect="1"/>
          </p:cNvPicPr>
          <p:nvPr/>
        </p:nvPicPr>
        <p:blipFill rotWithShape="1">
          <a:blip r:embed="rId3"/>
          <a:srcRect l="18835" r="62133"/>
          <a:stretch/>
        </p:blipFill>
        <p:spPr>
          <a:xfrm>
            <a:off x="2066545" y="2559720"/>
            <a:ext cx="1481328" cy="3073585"/>
          </a:xfrm>
          <a:prstGeom prst="rect">
            <a:avLst/>
          </a:prstGeom>
        </p:spPr>
      </p:pic>
      <p:pic>
        <p:nvPicPr>
          <p:cNvPr id="24" name="Picture 23"/>
          <p:cNvPicPr>
            <a:picLocks noChangeAspect="1"/>
          </p:cNvPicPr>
          <p:nvPr/>
        </p:nvPicPr>
        <p:blipFill rotWithShape="1">
          <a:blip r:embed="rId3"/>
          <a:srcRect l="39864" r="40752"/>
          <a:stretch/>
        </p:blipFill>
        <p:spPr>
          <a:xfrm>
            <a:off x="3703320" y="2559719"/>
            <a:ext cx="1508759" cy="3073585"/>
          </a:xfrm>
          <a:prstGeom prst="rect">
            <a:avLst/>
          </a:prstGeom>
        </p:spPr>
      </p:pic>
      <p:pic>
        <p:nvPicPr>
          <p:cNvPr id="25" name="Picture 24"/>
          <p:cNvPicPr>
            <a:picLocks noChangeAspect="1"/>
          </p:cNvPicPr>
          <p:nvPr/>
        </p:nvPicPr>
        <p:blipFill rotWithShape="1">
          <a:blip r:embed="rId3"/>
          <a:srcRect l="58921" r="17348"/>
          <a:stretch/>
        </p:blipFill>
        <p:spPr>
          <a:xfrm>
            <a:off x="5221224" y="2559719"/>
            <a:ext cx="1847088" cy="3073585"/>
          </a:xfrm>
          <a:prstGeom prst="rect">
            <a:avLst/>
          </a:prstGeom>
        </p:spPr>
      </p:pic>
      <p:pic>
        <p:nvPicPr>
          <p:cNvPr id="26" name="Picture 25"/>
          <p:cNvPicPr>
            <a:picLocks noChangeAspect="1"/>
          </p:cNvPicPr>
          <p:nvPr/>
        </p:nvPicPr>
        <p:blipFill rotWithShape="1">
          <a:blip r:embed="rId3"/>
          <a:srcRect l="80889" r="80"/>
          <a:stretch/>
        </p:blipFill>
        <p:spPr>
          <a:xfrm>
            <a:off x="7077456" y="2559719"/>
            <a:ext cx="1481328" cy="3073585"/>
          </a:xfrm>
          <a:prstGeom prst="rect">
            <a:avLst/>
          </a:prstGeom>
        </p:spPr>
      </p:pic>
    </p:spTree>
    <p:extLst>
      <p:ext uri="{BB962C8B-B14F-4D97-AF65-F5344CB8AC3E}">
        <p14:creationId xmlns:p14="http://schemas.microsoft.com/office/powerpoint/2010/main" val="379293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Bioinformatics analysis</a:t>
            </a:r>
          </a:p>
        </p:txBody>
      </p:sp>
      <p:sp>
        <p:nvSpPr>
          <p:cNvPr id="6" name="Rectangle 5"/>
          <p:cNvSpPr/>
          <p:nvPr/>
        </p:nvSpPr>
        <p:spPr>
          <a:xfrm>
            <a:off x="155575" y="1301742"/>
            <a:ext cx="5923416" cy="923330"/>
          </a:xfrm>
          <a:prstGeom prst="rect">
            <a:avLst/>
          </a:prstGeom>
        </p:spPr>
        <p:txBody>
          <a:bodyPr wrap="none">
            <a:spAutoFit/>
          </a:bodyPr>
          <a:lstStyle/>
          <a:p>
            <a:r>
              <a:rPr lang="en-GB" dirty="0" smtClean="0">
                <a:latin typeface="Raleway" panose="020B0503030101060003" pitchFamily="34" charset="0"/>
                <a:ea typeface="Calibri" panose="020F0502020204030204" pitchFamily="34" charset="0"/>
                <a:cs typeface="Times New Roman" panose="02020603050405020304" pitchFamily="18" charset="0"/>
              </a:rPr>
              <a:t>The next step is to analyse the data</a:t>
            </a:r>
            <a:endParaRPr lang="en-GB" dirty="0" smtClean="0">
              <a:latin typeface="Raleway" panose="020B0503030101060003" pitchFamily="34" charset="0"/>
              <a:cs typeface="Times New Roman" panose="02020603050405020304" pitchFamily="18" charset="0"/>
            </a:endParaRPr>
          </a:p>
          <a:p>
            <a:endParaRPr lang="en-GB" dirty="0">
              <a:latin typeface="Raleway" panose="020B0503030101060003" pitchFamily="34" charset="0"/>
              <a:ea typeface="Calibri" panose="020F0502020204030204" pitchFamily="34" charset="0"/>
              <a:cs typeface="Times New Roman" panose="02020603050405020304" pitchFamily="18" charset="0"/>
            </a:endParaRPr>
          </a:p>
          <a:p>
            <a:r>
              <a:rPr lang="en-GB" dirty="0" smtClean="0">
                <a:latin typeface="Raleway" panose="020B0503030101060003" pitchFamily="34" charset="0"/>
                <a:ea typeface="Calibri" panose="020F0502020204030204" pitchFamily="34" charset="0"/>
                <a:cs typeface="Times New Roman" panose="02020603050405020304" pitchFamily="18" charset="0"/>
              </a:rPr>
              <a:t>Data needs to be aligned to the genome and counted</a:t>
            </a:r>
          </a:p>
        </p:txBody>
      </p:sp>
      <p:pic>
        <p:nvPicPr>
          <p:cNvPr id="10" name="Picture 9"/>
          <p:cNvPicPr>
            <a:picLocks noChangeAspect="1"/>
          </p:cNvPicPr>
          <p:nvPr/>
        </p:nvPicPr>
        <p:blipFill>
          <a:blip r:embed="rId3"/>
          <a:stretch>
            <a:fillRect/>
          </a:stretch>
        </p:blipFill>
        <p:spPr>
          <a:xfrm>
            <a:off x="1936561" y="2326841"/>
            <a:ext cx="5029577" cy="1691189"/>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3804402414"/>
              </p:ext>
            </p:extLst>
          </p:nvPr>
        </p:nvGraphicFramePr>
        <p:xfrm>
          <a:off x="1837774" y="4335488"/>
          <a:ext cx="5227150" cy="2166178"/>
        </p:xfrm>
        <a:graphic>
          <a:graphicData uri="http://schemas.openxmlformats.org/drawingml/2006/table">
            <a:tbl>
              <a:tblPr firstRow="1" bandRow="1">
                <a:tableStyleId>{5C22544A-7EE6-4342-B048-85BDC9FD1C3A}</a:tableStyleId>
              </a:tblPr>
              <a:tblGrid>
                <a:gridCol w="1045430">
                  <a:extLst>
                    <a:ext uri="{9D8B030D-6E8A-4147-A177-3AD203B41FA5}">
                      <a16:colId xmlns:a16="http://schemas.microsoft.com/office/drawing/2014/main" val="1378822447"/>
                    </a:ext>
                  </a:extLst>
                </a:gridCol>
                <a:gridCol w="1045430">
                  <a:extLst>
                    <a:ext uri="{9D8B030D-6E8A-4147-A177-3AD203B41FA5}">
                      <a16:colId xmlns:a16="http://schemas.microsoft.com/office/drawing/2014/main" val="349177090"/>
                    </a:ext>
                  </a:extLst>
                </a:gridCol>
                <a:gridCol w="1045430">
                  <a:extLst>
                    <a:ext uri="{9D8B030D-6E8A-4147-A177-3AD203B41FA5}">
                      <a16:colId xmlns:a16="http://schemas.microsoft.com/office/drawing/2014/main" val="1558882655"/>
                    </a:ext>
                  </a:extLst>
                </a:gridCol>
                <a:gridCol w="1045430">
                  <a:extLst>
                    <a:ext uri="{9D8B030D-6E8A-4147-A177-3AD203B41FA5}">
                      <a16:colId xmlns:a16="http://schemas.microsoft.com/office/drawing/2014/main" val="3735377049"/>
                    </a:ext>
                  </a:extLst>
                </a:gridCol>
                <a:gridCol w="1045430">
                  <a:extLst>
                    <a:ext uri="{9D8B030D-6E8A-4147-A177-3AD203B41FA5}">
                      <a16:colId xmlns:a16="http://schemas.microsoft.com/office/drawing/2014/main" val="1744845773"/>
                    </a:ext>
                  </a:extLst>
                </a:gridCol>
              </a:tblGrid>
              <a:tr h="309454">
                <a:tc>
                  <a:txBody>
                    <a:bodyPr/>
                    <a:lstStyle/>
                    <a:p>
                      <a:endParaRPr lang="en-GB" sz="1400" dirty="0"/>
                    </a:p>
                  </a:txBody>
                  <a:tcPr/>
                </a:tc>
                <a:tc>
                  <a:txBody>
                    <a:bodyPr/>
                    <a:lstStyle/>
                    <a:p>
                      <a:r>
                        <a:rPr lang="en-GB" sz="1400" dirty="0" smtClean="0"/>
                        <a:t>Sample 1</a:t>
                      </a:r>
                      <a:endParaRPr lang="en-GB" sz="1400" dirty="0"/>
                    </a:p>
                  </a:txBody>
                  <a:tcPr/>
                </a:tc>
                <a:tc>
                  <a:txBody>
                    <a:bodyPr/>
                    <a:lstStyle/>
                    <a:p>
                      <a:r>
                        <a:rPr lang="en-GB" sz="1400" dirty="0" smtClean="0"/>
                        <a:t>Sample 2</a:t>
                      </a:r>
                      <a:endParaRPr lang="en-GB" sz="1400" dirty="0"/>
                    </a:p>
                  </a:txBody>
                  <a:tcPr/>
                </a:tc>
                <a:tc>
                  <a:txBody>
                    <a:bodyPr/>
                    <a:lstStyle/>
                    <a:p>
                      <a:r>
                        <a:rPr lang="en-GB" sz="1400" dirty="0" smtClean="0"/>
                        <a:t>Sample 3</a:t>
                      </a:r>
                      <a:endParaRPr lang="en-GB" sz="1400" dirty="0"/>
                    </a:p>
                  </a:txBody>
                  <a:tcPr/>
                </a:tc>
                <a:tc>
                  <a:txBody>
                    <a:bodyPr/>
                    <a:lstStyle/>
                    <a:p>
                      <a:r>
                        <a:rPr lang="en-GB" sz="1400" dirty="0" smtClean="0"/>
                        <a:t>Sample 4</a:t>
                      </a:r>
                      <a:endParaRPr lang="en-GB" sz="1400" dirty="0"/>
                    </a:p>
                  </a:txBody>
                  <a:tcPr/>
                </a:tc>
                <a:extLst>
                  <a:ext uri="{0D108BD9-81ED-4DB2-BD59-A6C34878D82A}">
                    <a16:rowId xmlns:a16="http://schemas.microsoft.com/office/drawing/2014/main" val="617979263"/>
                  </a:ext>
                </a:extLst>
              </a:tr>
              <a:tr h="309454">
                <a:tc>
                  <a:txBody>
                    <a:bodyPr/>
                    <a:lstStyle/>
                    <a:p>
                      <a:r>
                        <a:rPr lang="en-GB" sz="1400" dirty="0" smtClean="0"/>
                        <a:t>Gene 1</a:t>
                      </a:r>
                      <a:endParaRPr lang="en-GB" sz="1400" dirty="0"/>
                    </a:p>
                  </a:txBody>
                  <a:tcPr/>
                </a:tc>
                <a:tc>
                  <a:txBody>
                    <a:bodyPr/>
                    <a:lstStyle/>
                    <a:p>
                      <a:r>
                        <a:rPr lang="en-GB" sz="1400" dirty="0" smtClean="0"/>
                        <a:t>120</a:t>
                      </a:r>
                      <a:endParaRPr lang="en-GB" sz="1400" dirty="0"/>
                    </a:p>
                  </a:txBody>
                  <a:tcPr/>
                </a:tc>
                <a:tc>
                  <a:txBody>
                    <a:bodyPr/>
                    <a:lstStyle/>
                    <a:p>
                      <a:r>
                        <a:rPr lang="en-GB" sz="1400" dirty="0" smtClean="0"/>
                        <a:t>0</a:t>
                      </a:r>
                      <a:endParaRPr lang="en-GB" sz="1400" dirty="0"/>
                    </a:p>
                  </a:txBody>
                  <a:tcPr/>
                </a:tc>
                <a:tc>
                  <a:txBody>
                    <a:bodyPr/>
                    <a:lstStyle/>
                    <a:p>
                      <a:r>
                        <a:rPr lang="en-GB" sz="1400" dirty="0" smtClean="0"/>
                        <a:t>30</a:t>
                      </a:r>
                      <a:endParaRPr lang="en-GB" sz="1400" dirty="0"/>
                    </a:p>
                  </a:txBody>
                  <a:tcPr/>
                </a:tc>
                <a:tc>
                  <a:txBody>
                    <a:bodyPr/>
                    <a:lstStyle/>
                    <a:p>
                      <a:r>
                        <a:rPr lang="en-GB" sz="1400" dirty="0" smtClean="0"/>
                        <a:t>34</a:t>
                      </a:r>
                      <a:endParaRPr lang="en-GB" sz="1400" dirty="0"/>
                    </a:p>
                  </a:txBody>
                  <a:tcPr/>
                </a:tc>
                <a:extLst>
                  <a:ext uri="{0D108BD9-81ED-4DB2-BD59-A6C34878D82A}">
                    <a16:rowId xmlns:a16="http://schemas.microsoft.com/office/drawing/2014/main" val="2470326938"/>
                  </a:ext>
                </a:extLst>
              </a:tr>
              <a:tr h="309454">
                <a:tc>
                  <a:txBody>
                    <a:bodyPr/>
                    <a:lstStyle/>
                    <a:p>
                      <a:r>
                        <a:rPr lang="en-GB" sz="1400" dirty="0" smtClean="0"/>
                        <a:t>Gene 2</a:t>
                      </a:r>
                      <a:endParaRPr lang="en-GB" sz="1400" dirty="0"/>
                    </a:p>
                  </a:txBody>
                  <a:tcPr/>
                </a:tc>
                <a:tc>
                  <a:txBody>
                    <a:bodyPr/>
                    <a:lstStyle/>
                    <a:p>
                      <a:r>
                        <a:rPr lang="en-GB" sz="1400" dirty="0" smtClean="0"/>
                        <a:t>85</a:t>
                      </a:r>
                      <a:endParaRPr lang="en-GB" sz="1400" dirty="0"/>
                    </a:p>
                  </a:txBody>
                  <a:tcPr/>
                </a:tc>
                <a:tc>
                  <a:txBody>
                    <a:bodyPr/>
                    <a:lstStyle/>
                    <a:p>
                      <a:r>
                        <a:rPr lang="en-GB" sz="1400" dirty="0" smtClean="0"/>
                        <a:t>22</a:t>
                      </a:r>
                      <a:endParaRPr lang="en-GB" sz="1400" dirty="0"/>
                    </a:p>
                  </a:txBody>
                  <a:tcPr/>
                </a:tc>
                <a:tc>
                  <a:txBody>
                    <a:bodyPr/>
                    <a:lstStyle/>
                    <a:p>
                      <a:r>
                        <a:rPr lang="en-GB" sz="1400" dirty="0" smtClean="0"/>
                        <a:t>15</a:t>
                      </a:r>
                      <a:endParaRPr lang="en-GB" sz="1400" dirty="0"/>
                    </a:p>
                  </a:txBody>
                  <a:tcPr/>
                </a:tc>
                <a:tc>
                  <a:txBody>
                    <a:bodyPr/>
                    <a:lstStyle/>
                    <a:p>
                      <a:r>
                        <a:rPr lang="en-GB" sz="1400" dirty="0" smtClean="0"/>
                        <a:t>0</a:t>
                      </a:r>
                      <a:endParaRPr lang="en-GB" sz="1400" dirty="0"/>
                    </a:p>
                  </a:txBody>
                  <a:tcPr/>
                </a:tc>
                <a:extLst>
                  <a:ext uri="{0D108BD9-81ED-4DB2-BD59-A6C34878D82A}">
                    <a16:rowId xmlns:a16="http://schemas.microsoft.com/office/drawing/2014/main" val="986798974"/>
                  </a:ext>
                </a:extLst>
              </a:tr>
              <a:tr h="309454">
                <a:tc>
                  <a:txBody>
                    <a:bodyPr/>
                    <a:lstStyle/>
                    <a:p>
                      <a:r>
                        <a:rPr lang="en-GB" sz="1400" dirty="0" smtClean="0"/>
                        <a:t>Gene 3</a:t>
                      </a:r>
                      <a:endParaRPr lang="en-GB" sz="1400" dirty="0"/>
                    </a:p>
                  </a:txBody>
                  <a:tcPr/>
                </a:tc>
                <a:tc>
                  <a:txBody>
                    <a:bodyPr/>
                    <a:lstStyle/>
                    <a:p>
                      <a:r>
                        <a:rPr lang="en-GB" sz="1400" dirty="0" smtClean="0"/>
                        <a:t>0</a:t>
                      </a:r>
                      <a:endParaRPr lang="en-GB" sz="1400" dirty="0"/>
                    </a:p>
                  </a:txBody>
                  <a:tcPr/>
                </a:tc>
                <a:tc>
                  <a:txBody>
                    <a:bodyPr/>
                    <a:lstStyle/>
                    <a:p>
                      <a:r>
                        <a:rPr lang="en-GB" sz="1400" dirty="0" smtClean="0"/>
                        <a:t>0</a:t>
                      </a:r>
                      <a:endParaRPr lang="en-GB" sz="1400" dirty="0"/>
                    </a:p>
                  </a:txBody>
                  <a:tcPr/>
                </a:tc>
                <a:tc>
                  <a:txBody>
                    <a:bodyPr/>
                    <a:lstStyle/>
                    <a:p>
                      <a:r>
                        <a:rPr lang="en-GB" sz="1400" dirty="0" smtClean="0"/>
                        <a:t>2</a:t>
                      </a:r>
                      <a:endParaRPr lang="en-GB" sz="1400" dirty="0"/>
                    </a:p>
                  </a:txBody>
                  <a:tcPr/>
                </a:tc>
                <a:tc>
                  <a:txBody>
                    <a:bodyPr/>
                    <a:lstStyle/>
                    <a:p>
                      <a:r>
                        <a:rPr lang="en-GB" sz="1400" dirty="0" smtClean="0"/>
                        <a:t>88</a:t>
                      </a:r>
                      <a:endParaRPr lang="en-GB" sz="1400" dirty="0"/>
                    </a:p>
                  </a:txBody>
                  <a:tcPr/>
                </a:tc>
                <a:extLst>
                  <a:ext uri="{0D108BD9-81ED-4DB2-BD59-A6C34878D82A}">
                    <a16:rowId xmlns:a16="http://schemas.microsoft.com/office/drawing/2014/main" val="1177089484"/>
                  </a:ext>
                </a:extLst>
              </a:tr>
              <a:tr h="309454">
                <a:tc>
                  <a:txBody>
                    <a:bodyPr/>
                    <a:lstStyle/>
                    <a:p>
                      <a:r>
                        <a:rPr lang="en-GB" sz="1400" dirty="0" smtClean="0"/>
                        <a:t>Gene 4</a:t>
                      </a:r>
                      <a:endParaRPr lang="en-GB" sz="1400" dirty="0"/>
                    </a:p>
                  </a:txBody>
                  <a:tcPr/>
                </a:tc>
                <a:tc>
                  <a:txBody>
                    <a:bodyPr/>
                    <a:lstStyle/>
                    <a:p>
                      <a:r>
                        <a:rPr lang="en-GB" sz="1400" dirty="0" smtClean="0"/>
                        <a:t>150</a:t>
                      </a:r>
                      <a:endParaRPr lang="en-GB" sz="1400" dirty="0"/>
                    </a:p>
                  </a:txBody>
                  <a:tcPr/>
                </a:tc>
                <a:tc>
                  <a:txBody>
                    <a:bodyPr/>
                    <a:lstStyle/>
                    <a:p>
                      <a:r>
                        <a:rPr lang="en-GB" sz="1400" dirty="0" smtClean="0"/>
                        <a:t>230</a:t>
                      </a:r>
                      <a:endParaRPr lang="en-GB" sz="1400" dirty="0"/>
                    </a:p>
                  </a:txBody>
                  <a:tcPr/>
                </a:tc>
                <a:tc>
                  <a:txBody>
                    <a:bodyPr/>
                    <a:lstStyle/>
                    <a:p>
                      <a:r>
                        <a:rPr lang="en-GB" sz="1400" dirty="0" smtClean="0"/>
                        <a:t>223</a:t>
                      </a:r>
                      <a:endParaRPr lang="en-GB" sz="1400" dirty="0"/>
                    </a:p>
                  </a:txBody>
                  <a:tcPr/>
                </a:tc>
                <a:tc>
                  <a:txBody>
                    <a:bodyPr/>
                    <a:lstStyle/>
                    <a:p>
                      <a:r>
                        <a:rPr lang="en-GB" sz="1400" dirty="0" smtClean="0"/>
                        <a:t>743</a:t>
                      </a:r>
                      <a:endParaRPr lang="en-GB" sz="1400" dirty="0"/>
                    </a:p>
                  </a:txBody>
                  <a:tcPr/>
                </a:tc>
                <a:extLst>
                  <a:ext uri="{0D108BD9-81ED-4DB2-BD59-A6C34878D82A}">
                    <a16:rowId xmlns:a16="http://schemas.microsoft.com/office/drawing/2014/main" val="4000824075"/>
                  </a:ext>
                </a:extLst>
              </a:tr>
              <a:tr h="309454">
                <a:tc>
                  <a:txBody>
                    <a:bodyPr/>
                    <a:lstStyle/>
                    <a:p>
                      <a:r>
                        <a:rPr lang="en-GB" sz="1400" dirty="0" smtClean="0"/>
                        <a:t>…</a:t>
                      </a:r>
                      <a:endParaRPr lang="en-GB" sz="1400" dirty="0"/>
                    </a:p>
                  </a:txBody>
                  <a:tcPr/>
                </a:tc>
                <a:tc>
                  <a:txBody>
                    <a:bodyPr/>
                    <a:lstStyle/>
                    <a:p>
                      <a:r>
                        <a:rPr lang="en-GB" sz="1400" dirty="0" smtClean="0"/>
                        <a:t>…</a:t>
                      </a:r>
                      <a:endParaRPr lang="en-GB" sz="1400" dirty="0"/>
                    </a:p>
                  </a:txBody>
                  <a:tcPr/>
                </a:tc>
                <a:tc>
                  <a:txBody>
                    <a:bodyPr/>
                    <a:lstStyle/>
                    <a:p>
                      <a:r>
                        <a:rPr lang="en-GB" sz="1400" dirty="0" smtClean="0"/>
                        <a:t>…</a:t>
                      </a:r>
                      <a:endParaRPr lang="en-GB" sz="1400" dirty="0"/>
                    </a:p>
                  </a:txBody>
                  <a:tcPr/>
                </a:tc>
                <a:tc>
                  <a:txBody>
                    <a:bodyPr/>
                    <a:lstStyle/>
                    <a:p>
                      <a:r>
                        <a:rPr lang="en-GB" sz="1400" dirty="0" smtClean="0"/>
                        <a:t>…</a:t>
                      </a:r>
                      <a:endParaRPr lang="en-GB" sz="1400" dirty="0"/>
                    </a:p>
                  </a:txBody>
                  <a:tcPr/>
                </a:tc>
                <a:tc>
                  <a:txBody>
                    <a:bodyPr/>
                    <a:lstStyle/>
                    <a:p>
                      <a:r>
                        <a:rPr lang="en-GB" sz="1400" dirty="0" smtClean="0"/>
                        <a:t>…</a:t>
                      </a:r>
                      <a:endParaRPr lang="en-GB" sz="1400" dirty="0"/>
                    </a:p>
                  </a:txBody>
                  <a:tcPr/>
                </a:tc>
                <a:extLst>
                  <a:ext uri="{0D108BD9-81ED-4DB2-BD59-A6C34878D82A}">
                    <a16:rowId xmlns:a16="http://schemas.microsoft.com/office/drawing/2014/main" val="2943371898"/>
                  </a:ext>
                </a:extLst>
              </a:tr>
              <a:tr h="309454">
                <a:tc>
                  <a:txBody>
                    <a:bodyPr/>
                    <a:lstStyle/>
                    <a:p>
                      <a:r>
                        <a:rPr lang="en-GB" sz="1400" dirty="0" smtClean="0"/>
                        <a:t>Gene 20k</a:t>
                      </a:r>
                      <a:endParaRPr lang="en-GB" sz="1400" dirty="0"/>
                    </a:p>
                  </a:txBody>
                  <a:tcPr/>
                </a:tc>
                <a:tc>
                  <a:txBody>
                    <a:bodyPr/>
                    <a:lstStyle/>
                    <a:p>
                      <a:r>
                        <a:rPr lang="en-GB" sz="1400" dirty="0" smtClean="0"/>
                        <a:t>45</a:t>
                      </a:r>
                      <a:endParaRPr lang="en-GB" sz="1400" dirty="0"/>
                    </a:p>
                  </a:txBody>
                  <a:tcPr/>
                </a:tc>
                <a:tc>
                  <a:txBody>
                    <a:bodyPr/>
                    <a:lstStyle/>
                    <a:p>
                      <a:r>
                        <a:rPr lang="en-GB" sz="1400" dirty="0" smtClean="0"/>
                        <a:t>23</a:t>
                      </a:r>
                      <a:endParaRPr lang="en-GB" sz="1400" dirty="0"/>
                    </a:p>
                  </a:txBody>
                  <a:tcPr/>
                </a:tc>
                <a:tc>
                  <a:txBody>
                    <a:bodyPr/>
                    <a:lstStyle/>
                    <a:p>
                      <a:r>
                        <a:rPr lang="en-GB" sz="1400" dirty="0" smtClean="0"/>
                        <a:t>55</a:t>
                      </a:r>
                      <a:endParaRPr lang="en-GB" sz="1400" dirty="0"/>
                    </a:p>
                  </a:txBody>
                  <a:tcPr/>
                </a:tc>
                <a:tc>
                  <a:txBody>
                    <a:bodyPr/>
                    <a:lstStyle/>
                    <a:p>
                      <a:r>
                        <a:rPr lang="en-GB" sz="1400" dirty="0" smtClean="0"/>
                        <a:t>11</a:t>
                      </a:r>
                      <a:endParaRPr lang="en-GB" sz="1400" dirty="0"/>
                    </a:p>
                  </a:txBody>
                  <a:tcPr/>
                </a:tc>
                <a:extLst>
                  <a:ext uri="{0D108BD9-81ED-4DB2-BD59-A6C34878D82A}">
                    <a16:rowId xmlns:a16="http://schemas.microsoft.com/office/drawing/2014/main" val="3130218789"/>
                  </a:ext>
                </a:extLst>
              </a:tr>
            </a:tbl>
          </a:graphicData>
        </a:graphic>
      </p:graphicFrame>
    </p:spTree>
    <p:extLst>
      <p:ext uri="{BB962C8B-B14F-4D97-AF65-F5344CB8AC3E}">
        <p14:creationId xmlns:p14="http://schemas.microsoft.com/office/powerpoint/2010/main" val="303817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Bioinformatics analysis</a:t>
            </a:r>
          </a:p>
        </p:txBody>
      </p:sp>
      <p:sp>
        <p:nvSpPr>
          <p:cNvPr id="2" name="Rectangle 1"/>
          <p:cNvSpPr/>
          <p:nvPr/>
        </p:nvSpPr>
        <p:spPr>
          <a:xfrm>
            <a:off x="241288" y="1211751"/>
            <a:ext cx="3677610" cy="646331"/>
          </a:xfrm>
          <a:prstGeom prst="rect">
            <a:avLst/>
          </a:prstGeom>
        </p:spPr>
        <p:txBody>
          <a:bodyPr wrap="none">
            <a:spAutoFit/>
          </a:bodyPr>
          <a:lstStyle/>
          <a:p>
            <a:r>
              <a:rPr lang="en-GB" b="1" dirty="0" smtClean="0">
                <a:latin typeface="Raleway" panose="020B0503030101060003" pitchFamily="34" charset="0"/>
                <a:ea typeface="Calibri" panose="020F0502020204030204" pitchFamily="34" charset="0"/>
                <a:cs typeface="Times New Roman" panose="02020603050405020304" pitchFamily="18" charset="0"/>
              </a:rPr>
              <a:t>Visualization techniques</a:t>
            </a:r>
            <a:endParaRPr lang="en-GB" dirty="0">
              <a:latin typeface="Raleway" panose="020B0503030101060003" pitchFamily="34" charset="0"/>
              <a:ea typeface="Calibri" panose="020F0502020204030204" pitchFamily="34" charset="0"/>
              <a:cs typeface="Times New Roman" panose="02020603050405020304" pitchFamily="18" charset="0"/>
            </a:endParaRPr>
          </a:p>
          <a:p>
            <a:r>
              <a:rPr lang="en-GB" dirty="0" err="1" smtClean="0">
                <a:latin typeface="Raleway" panose="020B0503030101060003" pitchFamily="34" charset="0"/>
                <a:ea typeface="Calibri" panose="020F0502020204030204" pitchFamily="34" charset="0"/>
                <a:cs typeface="Times New Roman" panose="02020603050405020304" pitchFamily="18" charset="0"/>
              </a:rPr>
              <a:t>Heatmaps</a:t>
            </a:r>
            <a:r>
              <a:rPr lang="en-GB" dirty="0" smtClean="0">
                <a:latin typeface="Raleway" panose="020B0503030101060003" pitchFamily="34" charset="0"/>
                <a:ea typeface="Calibri" panose="020F0502020204030204" pitchFamily="34" charset="0"/>
                <a:cs typeface="Times New Roman" panose="02020603050405020304" pitchFamily="18" charset="0"/>
              </a:rPr>
              <a:t> and clustering, PCA, …</a:t>
            </a:r>
            <a:endParaRPr lang="en-GB" dirty="0"/>
          </a:p>
        </p:txBody>
      </p:sp>
      <p:sp>
        <p:nvSpPr>
          <p:cNvPr id="3" name="AutoShape 2" descr="http://127.0.0.1:16418/graphics/plot_zoom_png?width=987&amp;height=912"/>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 name="Picture 3"/>
          <p:cNvPicPr>
            <a:picLocks noChangeAspect="1"/>
          </p:cNvPicPr>
          <p:nvPr/>
        </p:nvPicPr>
        <p:blipFill>
          <a:blip r:embed="rId3"/>
          <a:stretch>
            <a:fillRect/>
          </a:stretch>
        </p:blipFill>
        <p:spPr>
          <a:xfrm>
            <a:off x="215900" y="2127776"/>
            <a:ext cx="4823686" cy="4457145"/>
          </a:xfrm>
          <a:prstGeom prst="rect">
            <a:avLst/>
          </a:prstGeom>
        </p:spPr>
      </p:pic>
      <p:sp>
        <p:nvSpPr>
          <p:cNvPr id="7" name="AutoShape 4" descr="http://127.0.0.1:16418/graphics/plot_zoom_png?width=422&amp;height=316"/>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8" name="Picture 7"/>
          <p:cNvPicPr>
            <a:picLocks noChangeAspect="1"/>
          </p:cNvPicPr>
          <p:nvPr/>
        </p:nvPicPr>
        <p:blipFill>
          <a:blip r:embed="rId4"/>
          <a:stretch>
            <a:fillRect/>
          </a:stretch>
        </p:blipFill>
        <p:spPr>
          <a:xfrm>
            <a:off x="5249020" y="2988382"/>
            <a:ext cx="3653680" cy="2735931"/>
          </a:xfrm>
          <a:prstGeom prst="rect">
            <a:avLst/>
          </a:prstGeom>
        </p:spPr>
      </p:pic>
    </p:spTree>
    <p:extLst>
      <p:ext uri="{BB962C8B-B14F-4D97-AF65-F5344CB8AC3E}">
        <p14:creationId xmlns:p14="http://schemas.microsoft.com/office/powerpoint/2010/main" val="489836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Bioinformatics analysis</a:t>
            </a:r>
          </a:p>
        </p:txBody>
      </p:sp>
      <p:sp>
        <p:nvSpPr>
          <p:cNvPr id="3" name="AutoShape 2" descr="http://127.0.0.1:16418/graphics/plot_zoom_png?width=987&amp;height=912"/>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4" descr="http://127.0.0.1:16418/graphics/plot_zoom_png?width=422&amp;height=316"/>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Rectangle 8"/>
          <p:cNvSpPr/>
          <p:nvPr/>
        </p:nvSpPr>
        <p:spPr>
          <a:xfrm>
            <a:off x="63500" y="1860975"/>
            <a:ext cx="3654056" cy="3139321"/>
          </a:xfrm>
          <a:prstGeom prst="rect">
            <a:avLst/>
          </a:prstGeom>
        </p:spPr>
        <p:txBody>
          <a:bodyPr wrap="square">
            <a:spAutoFit/>
          </a:bodyPr>
          <a:lstStyle/>
          <a:p>
            <a:r>
              <a:rPr lang="en-GB" dirty="0" smtClean="0">
                <a:latin typeface="Raleway" panose="020B0503030101060003" pitchFamily="34" charset="0"/>
                <a:ea typeface="Calibri" panose="020F0502020204030204" pitchFamily="34" charset="0"/>
                <a:cs typeface="Times New Roman" panose="02020603050405020304" pitchFamily="18" charset="0"/>
              </a:rPr>
              <a:t>Differential expression analysis</a:t>
            </a:r>
          </a:p>
          <a:p>
            <a:endParaRPr lang="en-GB" dirty="0">
              <a:latin typeface="Raleway" panose="020B0503030101060003" pitchFamily="34" charset="0"/>
              <a:cs typeface="Times New Roman" panose="02020603050405020304" pitchFamily="18" charset="0"/>
            </a:endParaRPr>
          </a:p>
          <a:p>
            <a:pPr marL="285750" indent="-285750">
              <a:buFontTx/>
              <a:buChar char="-"/>
            </a:pPr>
            <a:r>
              <a:rPr lang="en-GB" dirty="0" smtClean="0">
                <a:latin typeface="Raleway" panose="020B0503030101060003" pitchFamily="34" charset="0"/>
                <a:cs typeface="Times New Roman" panose="02020603050405020304" pitchFamily="18" charset="0"/>
              </a:rPr>
              <a:t>Finds genes under-/over-expressed between two samples</a:t>
            </a:r>
          </a:p>
          <a:p>
            <a:pPr marL="285750" indent="-285750">
              <a:buFontTx/>
              <a:buChar char="-"/>
            </a:pPr>
            <a:endParaRPr lang="en-GB" dirty="0" smtClean="0"/>
          </a:p>
          <a:p>
            <a:pPr marL="285750" indent="-285750">
              <a:buFontTx/>
              <a:buChar char="-"/>
            </a:pPr>
            <a:r>
              <a:rPr lang="en-GB" dirty="0" smtClean="0">
                <a:latin typeface="Raleway" panose="020B0503030101060003" pitchFamily="34" charset="0"/>
                <a:cs typeface="Times New Roman" panose="02020603050405020304" pitchFamily="18" charset="0"/>
              </a:rPr>
              <a:t>Considers fold change and adjusted p-value</a:t>
            </a:r>
          </a:p>
          <a:p>
            <a:pPr marL="285750" indent="-285750">
              <a:buFontTx/>
              <a:buChar char="-"/>
            </a:pPr>
            <a:endParaRPr lang="en-GB" dirty="0">
              <a:latin typeface="Raleway" panose="020B0503030101060003" pitchFamily="34" charset="0"/>
              <a:cs typeface="Times New Roman" panose="02020603050405020304" pitchFamily="18" charset="0"/>
            </a:endParaRPr>
          </a:p>
          <a:p>
            <a:pPr marL="285750" indent="-285750">
              <a:buFontTx/>
              <a:buChar char="-"/>
            </a:pPr>
            <a:r>
              <a:rPr lang="en-GB" dirty="0" smtClean="0">
                <a:latin typeface="Raleway" panose="020B0503030101060003" pitchFamily="34" charset="0"/>
                <a:cs typeface="Times New Roman" panose="02020603050405020304" pitchFamily="18" charset="0"/>
              </a:rPr>
              <a:t>Useful to find targets for further analysis</a:t>
            </a:r>
            <a:endParaRPr lang="en-GB" dirty="0">
              <a:latin typeface="Raleway" panose="020B0503030101060003" pitchFamily="34" charset="0"/>
              <a:cs typeface="Times New Roman" panose="02020603050405020304" pitchFamily="18" charset="0"/>
            </a:endParaRPr>
          </a:p>
        </p:txBody>
      </p:sp>
      <p:sp>
        <p:nvSpPr>
          <p:cNvPr id="11" name="Rectangle 10"/>
          <p:cNvSpPr/>
          <p:nvPr/>
        </p:nvSpPr>
        <p:spPr>
          <a:xfrm>
            <a:off x="3717556" y="6292003"/>
            <a:ext cx="936475" cy="253916"/>
          </a:xfrm>
          <a:prstGeom prst="rect">
            <a:avLst/>
          </a:prstGeom>
        </p:spPr>
        <p:txBody>
          <a:bodyPr wrap="none">
            <a:spAutoFit/>
          </a:bodyPr>
          <a:lstStyle/>
          <a:p>
            <a:r>
              <a:rPr lang="en-GB" sz="1050" dirty="0">
                <a:solidFill>
                  <a:schemeClr val="tx1">
                    <a:lumMod val="50000"/>
                    <a:lumOff val="50000"/>
                  </a:schemeClr>
                </a:solidFill>
                <a:latin typeface="Raleway" panose="020B0503030101060003" pitchFamily="34" charset="0"/>
                <a:ea typeface="Calibri" panose="020F0502020204030204" pitchFamily="34" charset="0"/>
                <a:cs typeface="Times New Roman" panose="02020603050405020304" pitchFamily="18" charset="0"/>
              </a:rPr>
              <a:t>  </a:t>
            </a:r>
            <a:r>
              <a:rPr lang="en-GB" sz="1050" dirty="0" smtClean="0">
                <a:solidFill>
                  <a:schemeClr val="tx1">
                    <a:lumMod val="50000"/>
                    <a:lumOff val="50000"/>
                  </a:schemeClr>
                </a:solidFill>
                <a:latin typeface="Raleway" panose="020B0503030101060003" pitchFamily="34" charset="0"/>
                <a:ea typeface="Calibri" panose="020F0502020204030204" pitchFamily="34" charset="0"/>
                <a:cs typeface="Times New Roman" panose="02020603050405020304" pitchFamily="18" charset="0"/>
              </a:rPr>
              <a:t>Jiang, 2016</a:t>
            </a:r>
            <a:endParaRPr lang="en-GB" sz="1050" dirty="0">
              <a:solidFill>
                <a:schemeClr val="tx1">
                  <a:lumMod val="50000"/>
                  <a:lumOff val="50000"/>
                </a:schemeClr>
              </a:solidFill>
              <a:latin typeface="Raleway" panose="020B0503030101060003" pitchFamily="34" charset="0"/>
              <a:ea typeface="Calibri" panose="020F0502020204030204" pitchFamily="34" charset="0"/>
              <a:cs typeface="Times New Roman" panose="02020603050405020304" pitchFamily="18" charset="0"/>
            </a:endParaRPr>
          </a:p>
        </p:txBody>
      </p:sp>
      <p:pic>
        <p:nvPicPr>
          <p:cNvPr id="21510" name="Picture 6" descr="https://multimedia.elsevier.es/PublicationsMultimediaV1/item/multimedia/S1808869416301859:gr1.jpeg?xkr=ue/ImdikoIMrsJoerZ+w9xMbaXYzIj2UVZ9WuQ9rDVcCk/jSInH8zfFEkCTBR2+UewNUNhDYczZ4+mvtXdqpiqXeLuipFbYF7fOmFAnSfLZidOhv9jIyj/LxzgEOkFEYiueU51xS17ITOA7A/GnH9guCVK3irtsayKK3z/Il2CATVobq8t5R3/sm7AP3C8VoeHyAz5A4PXSGk5MKv9ZAd6JM75o6GQrk+3Xj5Ic/5lCqTFqlFRh/MG7A9/5khDpAEmi9za0I4ZDujnvEcrzpKY6J/A1p1R/1ACK2RqwiaOg="/>
          <p:cNvPicPr>
            <a:picLocks noChangeAspect="1" noChangeArrowheads="1"/>
          </p:cNvPicPr>
          <p:nvPr/>
        </p:nvPicPr>
        <p:blipFill rotWithShape="1">
          <a:blip r:embed="rId3">
            <a:extLst>
              <a:ext uri="{28A0092B-C50C-407E-A947-70E740481C1C}">
                <a14:useLocalDpi xmlns:a14="http://schemas.microsoft.com/office/drawing/2010/main" val="0"/>
              </a:ext>
            </a:extLst>
          </a:blip>
          <a:srcRect b="2953"/>
          <a:stretch/>
        </p:blipFill>
        <p:spPr bwMode="auto">
          <a:xfrm>
            <a:off x="3717556" y="1363977"/>
            <a:ext cx="4550126" cy="4756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047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Bioinformatics analysis</a:t>
            </a:r>
          </a:p>
        </p:txBody>
      </p:sp>
      <p:sp>
        <p:nvSpPr>
          <p:cNvPr id="3" name="AutoShape 2" descr="http://127.0.0.1:16418/graphics/plot_zoom_png?width=987&amp;height=912"/>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4" descr="http://127.0.0.1:16418/graphics/plot_zoom_png?width=422&amp;height=316"/>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1506" name="Picture 2" descr="Fig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9181" y="1284903"/>
            <a:ext cx="5643519" cy="504154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3500" y="1284903"/>
            <a:ext cx="3654056" cy="2308324"/>
          </a:xfrm>
          <a:prstGeom prst="rect">
            <a:avLst/>
          </a:prstGeom>
        </p:spPr>
        <p:txBody>
          <a:bodyPr wrap="square">
            <a:spAutoFit/>
          </a:bodyPr>
          <a:lstStyle/>
          <a:p>
            <a:r>
              <a:rPr lang="en-GB" b="1" dirty="0" smtClean="0">
                <a:latin typeface="Raleway" panose="020B0503030101060003" pitchFamily="34" charset="0"/>
                <a:ea typeface="Calibri" panose="020F0502020204030204" pitchFamily="34" charset="0"/>
                <a:cs typeface="Times New Roman" panose="02020603050405020304" pitchFamily="18" charset="0"/>
              </a:rPr>
              <a:t>Pathway analysis</a:t>
            </a:r>
          </a:p>
          <a:p>
            <a:endParaRPr lang="en-GB" dirty="0">
              <a:latin typeface="Raleway" panose="020B0503030101060003" pitchFamily="34" charset="0"/>
              <a:cs typeface="Times New Roman" panose="02020603050405020304" pitchFamily="18" charset="0"/>
            </a:endParaRPr>
          </a:p>
          <a:p>
            <a:pPr marL="285750" indent="-285750">
              <a:buFontTx/>
              <a:buChar char="-"/>
            </a:pPr>
            <a:r>
              <a:rPr lang="en-GB" dirty="0" smtClean="0">
                <a:latin typeface="Raleway" panose="020B0503030101060003" pitchFamily="34" charset="0"/>
                <a:cs typeface="Times New Roman" panose="02020603050405020304" pitchFamily="18" charset="0"/>
              </a:rPr>
              <a:t>Finds molecular pathways enriched in the sample</a:t>
            </a:r>
          </a:p>
          <a:p>
            <a:pPr marL="285750" indent="-285750">
              <a:buFontTx/>
              <a:buChar char="-"/>
            </a:pPr>
            <a:endParaRPr lang="en-GB" dirty="0" smtClean="0"/>
          </a:p>
          <a:p>
            <a:pPr marL="285750" indent="-285750">
              <a:buFontTx/>
              <a:buChar char="-"/>
            </a:pPr>
            <a:r>
              <a:rPr lang="en-GB" dirty="0" smtClean="0">
                <a:latin typeface="Raleway" panose="020B0503030101060003" pitchFamily="34" charset="0"/>
                <a:cs typeface="Times New Roman" panose="02020603050405020304" pitchFamily="18" charset="0"/>
              </a:rPr>
              <a:t>Genes can be mapped to function e.g. through GO annotations</a:t>
            </a:r>
            <a:endParaRPr lang="en-GB" dirty="0">
              <a:latin typeface="Raleway" panose="020B0503030101060003" pitchFamily="34" charset="0"/>
              <a:cs typeface="Times New Roman" panose="02020603050405020304" pitchFamily="18" charset="0"/>
            </a:endParaRPr>
          </a:p>
        </p:txBody>
      </p:sp>
      <p:sp>
        <p:nvSpPr>
          <p:cNvPr id="11" name="Rectangle 10"/>
          <p:cNvSpPr/>
          <p:nvPr/>
        </p:nvSpPr>
        <p:spPr>
          <a:xfrm>
            <a:off x="3259181" y="6418961"/>
            <a:ext cx="1136850" cy="253916"/>
          </a:xfrm>
          <a:prstGeom prst="rect">
            <a:avLst/>
          </a:prstGeom>
        </p:spPr>
        <p:txBody>
          <a:bodyPr wrap="none">
            <a:spAutoFit/>
          </a:bodyPr>
          <a:lstStyle/>
          <a:p>
            <a:r>
              <a:rPr lang="en-GB" sz="1050" dirty="0">
                <a:solidFill>
                  <a:schemeClr val="tx1">
                    <a:lumMod val="50000"/>
                    <a:lumOff val="50000"/>
                  </a:schemeClr>
                </a:solidFill>
                <a:latin typeface="Raleway" panose="020B0503030101060003" pitchFamily="34" charset="0"/>
                <a:ea typeface="Calibri" panose="020F0502020204030204" pitchFamily="34" charset="0"/>
                <a:cs typeface="Times New Roman" panose="02020603050405020304" pitchFamily="18" charset="0"/>
              </a:rPr>
              <a:t> </a:t>
            </a:r>
            <a:r>
              <a:rPr lang="en-GB" sz="1050" dirty="0" err="1" smtClean="0">
                <a:solidFill>
                  <a:schemeClr val="tx1">
                    <a:lumMod val="50000"/>
                    <a:lumOff val="50000"/>
                  </a:schemeClr>
                </a:solidFill>
                <a:latin typeface="Raleway" panose="020B0503030101060003" pitchFamily="34" charset="0"/>
                <a:ea typeface="Calibri" panose="020F0502020204030204" pitchFamily="34" charset="0"/>
                <a:cs typeface="Times New Roman" panose="02020603050405020304" pitchFamily="18" charset="0"/>
              </a:rPr>
              <a:t>Schabort</a:t>
            </a:r>
            <a:r>
              <a:rPr lang="en-GB" sz="1050" dirty="0" smtClean="0">
                <a:solidFill>
                  <a:schemeClr val="tx1">
                    <a:lumMod val="50000"/>
                    <a:lumOff val="50000"/>
                  </a:schemeClr>
                </a:solidFill>
                <a:latin typeface="Raleway" panose="020B0503030101060003" pitchFamily="34" charset="0"/>
                <a:ea typeface="Calibri" panose="020F0502020204030204" pitchFamily="34" charset="0"/>
                <a:cs typeface="Times New Roman" panose="02020603050405020304" pitchFamily="18" charset="0"/>
              </a:rPr>
              <a:t>, 2016</a:t>
            </a:r>
            <a:endParaRPr lang="en-GB" sz="1050" dirty="0">
              <a:solidFill>
                <a:schemeClr val="tx1">
                  <a:lumMod val="50000"/>
                  <a:lumOff val="50000"/>
                </a:schemeClr>
              </a:solidFill>
              <a:latin typeface="Raleway" panose="020B05030301010600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409167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0650" y="419100"/>
            <a:ext cx="8902700" cy="707886"/>
          </a:xfrm>
          <a:prstGeom prst="rect">
            <a:avLst/>
          </a:prstGeom>
          <a:noFill/>
        </p:spPr>
        <p:txBody>
          <a:bodyPr wrap="square" rtlCol="0">
            <a:spAutoFit/>
          </a:bodyPr>
          <a:lstStyle/>
          <a:p>
            <a:pPr algn="ctr"/>
            <a:r>
              <a:rPr lang="en-GB" sz="4000" dirty="0" smtClean="0">
                <a:latin typeface="Raleway" panose="020B0503030101060003" pitchFamily="34" charset="0"/>
              </a:rPr>
              <a:t>Learning objectives</a:t>
            </a:r>
          </a:p>
        </p:txBody>
      </p:sp>
      <p:sp>
        <p:nvSpPr>
          <p:cNvPr id="3" name="Rectangle 2"/>
          <p:cNvSpPr/>
          <p:nvPr/>
        </p:nvSpPr>
        <p:spPr>
          <a:xfrm>
            <a:off x="120651" y="1684432"/>
            <a:ext cx="8902700" cy="3693319"/>
          </a:xfrm>
          <a:prstGeom prst="rect">
            <a:avLst/>
          </a:prstGeom>
        </p:spPr>
        <p:txBody>
          <a:bodyPr wrap="square">
            <a:spAutoFit/>
          </a:bodyPr>
          <a:lstStyle/>
          <a:p>
            <a:r>
              <a:rPr lang="en-GB" dirty="0" smtClean="0">
                <a:latin typeface="Raleway" panose="020B0503030101060003" pitchFamily="34" charset="0"/>
                <a:ea typeface="Calibri" panose="020F0502020204030204" pitchFamily="34" charset="0"/>
                <a:cs typeface="Times New Roman" panose="02020603050405020304" pitchFamily="18" charset="0"/>
              </a:rPr>
              <a:t>At the end of this session you should be able to:</a:t>
            </a:r>
          </a:p>
          <a:p>
            <a:endParaRPr lang="en-GB" dirty="0" smtClean="0">
              <a:latin typeface="Raleway" panose="020B0503030101060003" pitchFamily="34" charset="0"/>
              <a:ea typeface="Calibri" panose="020F0502020204030204" pitchFamily="34" charset="0"/>
              <a:cs typeface="Times New Roman" panose="02020603050405020304" pitchFamily="18" charset="0"/>
            </a:endParaRPr>
          </a:p>
          <a:p>
            <a:endParaRPr lang="en-GB" dirty="0">
              <a:latin typeface="Raleway" panose="020B0503030101060003" pitchFamily="34" charset="0"/>
              <a:ea typeface="Calibri" panose="020F0502020204030204" pitchFamily="34" charset="0"/>
              <a:cs typeface="Times New Roman" panose="02020603050405020304" pitchFamily="18" charset="0"/>
            </a:endParaRPr>
          </a:p>
          <a:p>
            <a:pPr marL="285750" indent="-285750">
              <a:buFontTx/>
              <a:buChar char="-"/>
            </a:pPr>
            <a:r>
              <a:rPr lang="en-GB" dirty="0" smtClean="0">
                <a:latin typeface="Raleway" panose="020B0503030101060003" pitchFamily="34" charset="0"/>
                <a:ea typeface="Calibri" panose="020F0502020204030204" pitchFamily="34" charset="0"/>
                <a:cs typeface="Times New Roman" panose="02020603050405020304" pitchFamily="18" charset="0"/>
              </a:rPr>
              <a:t>Define “big data” in the context of biomedical research</a:t>
            </a:r>
          </a:p>
          <a:p>
            <a:pPr marL="285750" indent="-285750">
              <a:buFontTx/>
              <a:buChar char="-"/>
            </a:pPr>
            <a:endParaRPr lang="en-GB" dirty="0">
              <a:latin typeface="Raleway" panose="020B0503030101060003" pitchFamily="34" charset="0"/>
              <a:ea typeface="Calibri" panose="020F0502020204030204" pitchFamily="34" charset="0"/>
              <a:cs typeface="Times New Roman" panose="02020603050405020304" pitchFamily="18" charset="0"/>
            </a:endParaRPr>
          </a:p>
          <a:p>
            <a:pPr marL="285750" indent="-285750">
              <a:buFontTx/>
              <a:buChar char="-"/>
            </a:pPr>
            <a:r>
              <a:rPr lang="en-GB" dirty="0" smtClean="0">
                <a:latin typeface="Raleway" panose="020B0503030101060003" pitchFamily="34" charset="0"/>
                <a:ea typeface="Calibri" panose="020F0502020204030204" pitchFamily="34" charset="0"/>
                <a:cs typeface="Times New Roman" panose="02020603050405020304" pitchFamily="18" charset="0"/>
              </a:rPr>
              <a:t>Discuss the issues associated with big data</a:t>
            </a:r>
          </a:p>
          <a:p>
            <a:pPr marL="285750" indent="-285750">
              <a:buFontTx/>
              <a:buChar char="-"/>
            </a:pPr>
            <a:endParaRPr lang="en-GB" dirty="0">
              <a:latin typeface="Raleway" panose="020B0503030101060003" pitchFamily="34" charset="0"/>
              <a:ea typeface="Calibri" panose="020F0502020204030204" pitchFamily="34" charset="0"/>
              <a:cs typeface="Times New Roman" panose="02020603050405020304" pitchFamily="18" charset="0"/>
            </a:endParaRPr>
          </a:p>
          <a:p>
            <a:pPr marL="285750" indent="-285750">
              <a:buFontTx/>
              <a:buChar char="-"/>
            </a:pPr>
            <a:r>
              <a:rPr lang="en-GB" dirty="0" smtClean="0">
                <a:latin typeface="Raleway" panose="020B0503030101060003" pitchFamily="34" charset="0"/>
                <a:ea typeface="Calibri" panose="020F0502020204030204" pitchFamily="34" charset="0"/>
                <a:cs typeface="Times New Roman" panose="02020603050405020304" pitchFamily="18" charset="0"/>
              </a:rPr>
              <a:t>Describe a typical pipeline of genomic sequencing</a:t>
            </a:r>
          </a:p>
          <a:p>
            <a:pPr marL="285750" indent="-285750">
              <a:buFontTx/>
              <a:buChar char="-"/>
            </a:pPr>
            <a:endParaRPr lang="en-GB" dirty="0">
              <a:latin typeface="Raleway" panose="020B0503030101060003" pitchFamily="34" charset="0"/>
              <a:ea typeface="Calibri" panose="020F0502020204030204" pitchFamily="34" charset="0"/>
              <a:cs typeface="Times New Roman" panose="02020603050405020304" pitchFamily="18" charset="0"/>
            </a:endParaRPr>
          </a:p>
          <a:p>
            <a:pPr marL="285750" indent="-285750">
              <a:buFontTx/>
              <a:buChar char="-"/>
            </a:pPr>
            <a:r>
              <a:rPr lang="en-GB" dirty="0">
                <a:latin typeface="Raleway" panose="020B0503030101060003" pitchFamily="34" charset="0"/>
                <a:ea typeface="Calibri" panose="020F0502020204030204" pitchFamily="34" charset="0"/>
                <a:cs typeface="Times New Roman" panose="02020603050405020304" pitchFamily="18" charset="0"/>
              </a:rPr>
              <a:t>Explain what dimensionality reduction techniques are and why are they used</a:t>
            </a:r>
          </a:p>
          <a:p>
            <a:pPr marL="285750" indent="-285750">
              <a:buFontTx/>
              <a:buChar char="-"/>
            </a:pPr>
            <a:endParaRPr lang="en-GB" dirty="0">
              <a:latin typeface="Raleway" panose="020B0503030101060003" pitchFamily="34" charset="0"/>
              <a:ea typeface="Calibri" panose="020F0502020204030204" pitchFamily="34" charset="0"/>
              <a:cs typeface="Times New Roman" panose="02020603050405020304" pitchFamily="18" charset="0"/>
            </a:endParaRPr>
          </a:p>
          <a:p>
            <a:pPr marL="285750" indent="-285750">
              <a:buFontTx/>
              <a:buChar char="-"/>
            </a:pPr>
            <a:r>
              <a:rPr lang="en-GB" dirty="0">
                <a:latin typeface="Raleway" panose="020B0503030101060003" pitchFamily="34" charset="0"/>
                <a:ea typeface="Calibri" panose="020F0502020204030204" pitchFamily="34" charset="0"/>
                <a:cs typeface="Times New Roman" panose="02020603050405020304" pitchFamily="18" charset="0"/>
              </a:rPr>
              <a:t>Describe the idea (and some simple process) behind principal component </a:t>
            </a:r>
            <a:r>
              <a:rPr lang="en-GB" dirty="0" smtClean="0">
                <a:latin typeface="Raleway" panose="020B0503030101060003" pitchFamily="34" charset="0"/>
                <a:ea typeface="Calibri" panose="020F0502020204030204" pitchFamily="34" charset="0"/>
                <a:cs typeface="Times New Roman" panose="02020603050405020304" pitchFamily="18" charset="0"/>
              </a:rPr>
              <a:t>analysis</a:t>
            </a:r>
          </a:p>
        </p:txBody>
      </p:sp>
    </p:spTree>
    <p:extLst>
      <p:ext uri="{BB962C8B-B14F-4D97-AF65-F5344CB8AC3E}">
        <p14:creationId xmlns:p14="http://schemas.microsoft.com/office/powerpoint/2010/main" val="17646752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2557"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From bulk to single cell sequencing</a:t>
            </a:r>
          </a:p>
        </p:txBody>
      </p:sp>
      <p:sp>
        <p:nvSpPr>
          <p:cNvPr id="2" name="Rectangle 1"/>
          <p:cNvSpPr/>
          <p:nvPr/>
        </p:nvSpPr>
        <p:spPr>
          <a:xfrm>
            <a:off x="241289" y="1284903"/>
            <a:ext cx="8600960" cy="646331"/>
          </a:xfrm>
          <a:prstGeom prst="rect">
            <a:avLst/>
          </a:prstGeom>
        </p:spPr>
        <p:txBody>
          <a:bodyPr wrap="square">
            <a:spAutoFit/>
          </a:bodyPr>
          <a:lstStyle/>
          <a:p>
            <a:r>
              <a:rPr lang="en-GB" dirty="0" smtClean="0">
                <a:latin typeface="Raleway" panose="020B0503030101060003" pitchFamily="34" charset="0"/>
                <a:ea typeface="Calibri" panose="020F0502020204030204" pitchFamily="34" charset="0"/>
                <a:cs typeface="Times New Roman" panose="02020603050405020304" pitchFamily="18" charset="0"/>
              </a:rPr>
              <a:t>Recent advances in NGS and microfluidics technology have allowed sequencing of the transcriptome of single cells.</a:t>
            </a:r>
          </a:p>
        </p:txBody>
      </p:sp>
      <p:pic>
        <p:nvPicPr>
          <p:cNvPr id="6" name="Picture 4" descr="Image result for 10x sequencing"/>
          <p:cNvPicPr>
            <a:picLocks noChangeAspect="1" noChangeArrowheads="1"/>
          </p:cNvPicPr>
          <p:nvPr/>
        </p:nvPicPr>
        <p:blipFill rotWithShape="1">
          <a:blip r:embed="rId3">
            <a:extLst>
              <a:ext uri="{28A0092B-C50C-407E-A947-70E740481C1C}">
                <a14:useLocalDpi xmlns:a14="http://schemas.microsoft.com/office/drawing/2010/main" val="0"/>
              </a:ext>
            </a:extLst>
          </a:blip>
          <a:srcRect r="42434"/>
          <a:stretch/>
        </p:blipFill>
        <p:spPr bwMode="auto">
          <a:xfrm>
            <a:off x="1538048" y="2425976"/>
            <a:ext cx="3475406" cy="22379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10x sequencing"/>
          <p:cNvPicPr>
            <a:picLocks noChangeAspect="1" noChangeArrowheads="1"/>
          </p:cNvPicPr>
          <p:nvPr/>
        </p:nvPicPr>
        <p:blipFill rotWithShape="1">
          <a:blip r:embed="rId3">
            <a:extLst>
              <a:ext uri="{28A0092B-C50C-407E-A947-70E740481C1C}">
                <a14:useLocalDpi xmlns:a14="http://schemas.microsoft.com/office/drawing/2010/main" val="0"/>
              </a:ext>
            </a:extLst>
          </a:blip>
          <a:srcRect l="57437"/>
          <a:stretch/>
        </p:blipFill>
        <p:spPr bwMode="auto">
          <a:xfrm>
            <a:off x="4994809" y="2444870"/>
            <a:ext cx="2569656" cy="223796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410670" y="4935900"/>
            <a:ext cx="6268063" cy="369332"/>
          </a:xfrm>
          <a:prstGeom prst="rect">
            <a:avLst/>
          </a:prstGeom>
        </p:spPr>
        <p:txBody>
          <a:bodyPr wrap="none">
            <a:spAutoFit/>
          </a:bodyPr>
          <a:lstStyle/>
          <a:p>
            <a:r>
              <a:rPr lang="en-GB" b="1" dirty="0" smtClean="0">
                <a:latin typeface="Raleway" panose="020B0503030101060003" pitchFamily="34" charset="0"/>
              </a:rPr>
              <a:t>Generally 10</a:t>
            </a:r>
            <a:r>
              <a:rPr lang="en-GB" b="1" baseline="30000" dirty="0" smtClean="0">
                <a:latin typeface="Raleway" panose="020B0503030101060003" pitchFamily="34" charset="0"/>
              </a:rPr>
              <a:t>3</a:t>
            </a:r>
            <a:r>
              <a:rPr lang="en-GB" b="1" dirty="0" smtClean="0">
                <a:latin typeface="Raleway" panose="020B0503030101060003" pitchFamily="34" charset="0"/>
              </a:rPr>
              <a:t>-10</a:t>
            </a:r>
            <a:r>
              <a:rPr lang="en-GB" b="1" baseline="30000" dirty="0" smtClean="0">
                <a:latin typeface="Raleway" panose="020B0503030101060003" pitchFamily="34" charset="0"/>
              </a:rPr>
              <a:t>5</a:t>
            </a:r>
            <a:r>
              <a:rPr lang="en-GB" b="1" dirty="0" smtClean="0">
                <a:latin typeface="Raleway" panose="020B0503030101060003" pitchFamily="34" charset="0"/>
              </a:rPr>
              <a:t> cells sequenced – 10</a:t>
            </a:r>
            <a:r>
              <a:rPr lang="en-GB" b="1" baseline="30000" dirty="0" smtClean="0">
                <a:latin typeface="Raleway" panose="020B0503030101060003" pitchFamily="34" charset="0"/>
              </a:rPr>
              <a:t>4</a:t>
            </a:r>
            <a:r>
              <a:rPr lang="en-GB" b="1" dirty="0" smtClean="0">
                <a:latin typeface="Raleway" panose="020B0503030101060003" pitchFamily="34" charset="0"/>
              </a:rPr>
              <a:t>-10</a:t>
            </a:r>
            <a:r>
              <a:rPr lang="en-GB" b="1" baseline="30000" dirty="0" smtClean="0">
                <a:latin typeface="Raleway" panose="020B0503030101060003" pitchFamily="34" charset="0"/>
              </a:rPr>
              <a:t>5</a:t>
            </a:r>
            <a:r>
              <a:rPr lang="en-GB" b="1" dirty="0" smtClean="0">
                <a:latin typeface="Raleway" panose="020B0503030101060003" pitchFamily="34" charset="0"/>
              </a:rPr>
              <a:t> reads/cell</a:t>
            </a:r>
            <a:endParaRPr lang="en-GB" b="1" dirty="0">
              <a:latin typeface="Raleway" panose="020B0503030101060003" pitchFamily="34" charset="0"/>
            </a:endParaRPr>
          </a:p>
        </p:txBody>
      </p:sp>
      <p:sp>
        <p:nvSpPr>
          <p:cNvPr id="9" name="Rectangle 8"/>
          <p:cNvSpPr/>
          <p:nvPr/>
        </p:nvSpPr>
        <p:spPr>
          <a:xfrm>
            <a:off x="1732072" y="5538037"/>
            <a:ext cx="5625258" cy="369332"/>
          </a:xfrm>
          <a:prstGeom prst="rect">
            <a:avLst/>
          </a:prstGeom>
        </p:spPr>
        <p:txBody>
          <a:bodyPr wrap="none">
            <a:spAutoFit/>
          </a:bodyPr>
          <a:lstStyle/>
          <a:p>
            <a:r>
              <a:rPr lang="en-GB" b="1" dirty="0" smtClean="0">
                <a:latin typeface="Raleway" panose="020B0503030101060003" pitchFamily="34" charset="0"/>
              </a:rPr>
              <a:t>Other methods (e.g. </a:t>
            </a:r>
            <a:r>
              <a:rPr lang="en-GB" b="1" dirty="0" err="1" smtClean="0">
                <a:latin typeface="Raleway" panose="020B0503030101060003" pitchFamily="34" charset="0"/>
              </a:rPr>
              <a:t>SmartSeq</a:t>
            </a:r>
            <a:r>
              <a:rPr lang="en-GB" b="1" dirty="0" smtClean="0">
                <a:latin typeface="Raleway" panose="020B0503030101060003" pitchFamily="34" charset="0"/>
              </a:rPr>
              <a:t> 2): ~10</a:t>
            </a:r>
            <a:r>
              <a:rPr lang="en-GB" b="1" baseline="30000" dirty="0" smtClean="0">
                <a:latin typeface="Raleway" panose="020B0503030101060003" pitchFamily="34" charset="0"/>
              </a:rPr>
              <a:t>6</a:t>
            </a:r>
            <a:r>
              <a:rPr lang="en-GB" b="1" dirty="0" smtClean="0">
                <a:latin typeface="Raleway" panose="020B0503030101060003" pitchFamily="34" charset="0"/>
              </a:rPr>
              <a:t> reads/cell</a:t>
            </a:r>
            <a:endParaRPr lang="en-GB" b="1" dirty="0">
              <a:latin typeface="Raleway" panose="020B0503030101060003" pitchFamily="34" charset="0"/>
            </a:endParaRPr>
          </a:p>
        </p:txBody>
      </p:sp>
      <p:sp>
        <p:nvSpPr>
          <p:cNvPr id="3" name="Rectangle 2"/>
          <p:cNvSpPr/>
          <p:nvPr/>
        </p:nvSpPr>
        <p:spPr>
          <a:xfrm>
            <a:off x="1538048" y="2184302"/>
            <a:ext cx="1550424" cy="307777"/>
          </a:xfrm>
          <a:prstGeom prst="rect">
            <a:avLst/>
          </a:prstGeom>
        </p:spPr>
        <p:txBody>
          <a:bodyPr wrap="none">
            <a:spAutoFit/>
          </a:bodyPr>
          <a:lstStyle/>
          <a:p>
            <a:r>
              <a:rPr lang="en-GB" sz="1400" b="1" dirty="0" smtClean="0">
                <a:latin typeface="Raleway" panose="020B0503030101060003" pitchFamily="34" charset="0"/>
                <a:ea typeface="Calibri" panose="020F0502020204030204" pitchFamily="34" charset="0"/>
                <a:cs typeface="Times New Roman" panose="02020603050405020304" pitchFamily="18" charset="0"/>
              </a:rPr>
              <a:t>10X sequencing</a:t>
            </a:r>
            <a:endParaRPr lang="en-GB" sz="1400" b="1" dirty="0"/>
          </a:p>
        </p:txBody>
      </p:sp>
    </p:spTree>
    <p:extLst>
      <p:ext uri="{BB962C8B-B14F-4D97-AF65-F5344CB8AC3E}">
        <p14:creationId xmlns:p14="http://schemas.microsoft.com/office/powerpoint/2010/main" val="420262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What are the issues?</a:t>
            </a:r>
          </a:p>
        </p:txBody>
      </p:sp>
      <p:sp>
        <p:nvSpPr>
          <p:cNvPr id="6" name="Rectangle 5"/>
          <p:cNvSpPr/>
          <p:nvPr/>
        </p:nvSpPr>
        <p:spPr>
          <a:xfrm>
            <a:off x="155575" y="1301742"/>
            <a:ext cx="8747125" cy="3970318"/>
          </a:xfrm>
          <a:prstGeom prst="rect">
            <a:avLst/>
          </a:prstGeom>
        </p:spPr>
        <p:txBody>
          <a:bodyPr wrap="square">
            <a:spAutoFit/>
          </a:bodyPr>
          <a:lstStyle/>
          <a:p>
            <a:r>
              <a:rPr lang="en-GB" dirty="0" smtClean="0">
                <a:latin typeface="Raleway" panose="020B0503030101060003" pitchFamily="34" charset="0"/>
                <a:cs typeface="Times New Roman" panose="02020603050405020304" pitchFamily="18" charset="0"/>
              </a:rPr>
              <a:t>An average file from a </a:t>
            </a:r>
            <a:r>
              <a:rPr lang="en-GB" dirty="0" err="1" smtClean="0">
                <a:latin typeface="Raleway" panose="020B0503030101060003" pitchFamily="34" charset="0"/>
                <a:cs typeface="Times New Roman" panose="02020603050405020304" pitchFamily="18" charset="0"/>
              </a:rPr>
              <a:t>RNAseq</a:t>
            </a:r>
            <a:r>
              <a:rPr lang="en-GB" dirty="0" smtClean="0">
                <a:latin typeface="Raleway" panose="020B0503030101060003" pitchFamily="34" charset="0"/>
                <a:cs typeface="Times New Roman" panose="02020603050405020304" pitchFamily="18" charset="0"/>
              </a:rPr>
              <a:t> experiment with ~50M reads is about 20 Gb</a:t>
            </a:r>
          </a:p>
          <a:p>
            <a:endParaRPr lang="en-GB" dirty="0" smtClean="0">
              <a:latin typeface="Raleway" panose="020B0503030101060003" pitchFamily="34" charset="0"/>
              <a:cs typeface="Times New Roman" panose="02020603050405020304" pitchFamily="18" charset="0"/>
            </a:endParaRPr>
          </a:p>
          <a:p>
            <a:r>
              <a:rPr lang="en-GB" dirty="0" smtClean="0">
                <a:latin typeface="Raleway" panose="020B0503030101060003" pitchFamily="34" charset="0"/>
                <a:cs typeface="Times New Roman" panose="02020603050405020304" pitchFamily="18" charset="0"/>
              </a:rPr>
              <a:t>This has issues regarding</a:t>
            </a:r>
          </a:p>
          <a:p>
            <a:endParaRPr lang="en-GB" dirty="0">
              <a:latin typeface="Raleway" panose="020B0503030101060003" pitchFamily="34" charset="0"/>
              <a:cs typeface="Times New Roman" panose="02020603050405020304" pitchFamily="18" charset="0"/>
            </a:endParaRPr>
          </a:p>
          <a:p>
            <a:pPr marL="285750" indent="-285750">
              <a:buFontTx/>
              <a:buChar char="-"/>
            </a:pPr>
            <a:r>
              <a:rPr lang="en-GB" dirty="0" smtClean="0">
                <a:latin typeface="Raleway" panose="020B0503030101060003" pitchFamily="34" charset="0"/>
                <a:cs typeface="Times New Roman" panose="02020603050405020304" pitchFamily="18" charset="0"/>
              </a:rPr>
              <a:t>Computing power</a:t>
            </a:r>
          </a:p>
          <a:p>
            <a:pPr marL="285750" indent="-285750">
              <a:buFontTx/>
              <a:buChar char="-"/>
            </a:pPr>
            <a:endParaRPr lang="en-GB" dirty="0">
              <a:latin typeface="Raleway" panose="020B0503030101060003" pitchFamily="34" charset="0"/>
              <a:cs typeface="Times New Roman" panose="02020603050405020304" pitchFamily="18" charset="0"/>
            </a:endParaRPr>
          </a:p>
          <a:p>
            <a:pPr marL="285750" indent="-285750">
              <a:buFontTx/>
              <a:buChar char="-"/>
            </a:pPr>
            <a:r>
              <a:rPr lang="en-GB" dirty="0" smtClean="0">
                <a:latin typeface="Raleway" panose="020B0503030101060003" pitchFamily="34" charset="0"/>
                <a:cs typeface="Times New Roman" panose="02020603050405020304" pitchFamily="18" charset="0"/>
              </a:rPr>
              <a:t>Storage space</a:t>
            </a:r>
          </a:p>
          <a:p>
            <a:pPr marL="285750" indent="-285750">
              <a:buFontTx/>
              <a:buChar char="-"/>
            </a:pPr>
            <a:endParaRPr lang="en-GB" dirty="0">
              <a:latin typeface="Raleway" panose="020B0503030101060003" pitchFamily="34" charset="0"/>
              <a:cs typeface="Times New Roman" panose="02020603050405020304" pitchFamily="18" charset="0"/>
            </a:endParaRPr>
          </a:p>
          <a:p>
            <a:pPr marL="285750" indent="-285750">
              <a:buFontTx/>
              <a:buChar char="-"/>
            </a:pPr>
            <a:r>
              <a:rPr lang="en-GB" dirty="0" smtClean="0">
                <a:latin typeface="Raleway" panose="020B0503030101060003" pitchFamily="34" charset="0"/>
                <a:cs typeface="Times New Roman" panose="02020603050405020304" pitchFamily="18" charset="0"/>
              </a:rPr>
              <a:t>Costs</a:t>
            </a:r>
          </a:p>
          <a:p>
            <a:pPr marL="285750" indent="-285750">
              <a:buFontTx/>
              <a:buChar char="-"/>
            </a:pPr>
            <a:endParaRPr lang="en-GB" dirty="0">
              <a:latin typeface="Raleway" panose="020B0503030101060003" pitchFamily="34" charset="0"/>
              <a:cs typeface="Times New Roman" panose="02020603050405020304" pitchFamily="18" charset="0"/>
            </a:endParaRPr>
          </a:p>
          <a:p>
            <a:pPr marL="285750" indent="-285750">
              <a:buFontTx/>
              <a:buChar char="-"/>
            </a:pPr>
            <a:r>
              <a:rPr lang="en-GB" dirty="0">
                <a:latin typeface="Raleway" panose="020B0503030101060003" pitchFamily="34" charset="0"/>
                <a:cs typeface="Times New Roman" panose="02020603050405020304" pitchFamily="18" charset="0"/>
              </a:rPr>
              <a:t>Data management plans are now required in most grants applications</a:t>
            </a:r>
          </a:p>
          <a:p>
            <a:endParaRPr lang="en-GB" dirty="0">
              <a:latin typeface="Raleway" panose="020B0503030101060003" pitchFamily="34" charset="0"/>
              <a:cs typeface="Times New Roman" panose="02020603050405020304" pitchFamily="18" charset="0"/>
            </a:endParaRPr>
          </a:p>
          <a:p>
            <a:pPr marL="285750" indent="-285750">
              <a:buFontTx/>
              <a:buChar char="-"/>
            </a:pPr>
            <a:r>
              <a:rPr lang="en-GB" dirty="0" smtClean="0">
                <a:latin typeface="Raleway" panose="020B0503030101060003" pitchFamily="34" charset="0"/>
                <a:cs typeface="Times New Roman" panose="02020603050405020304" pitchFamily="18" charset="0"/>
              </a:rPr>
              <a:t>Bioinformatics skills are required (although pre-existing analysis pipelines make things a lot easier than they used to be)</a:t>
            </a:r>
          </a:p>
        </p:txBody>
      </p:sp>
    </p:spTree>
    <p:extLst>
      <p:ext uri="{BB962C8B-B14F-4D97-AF65-F5344CB8AC3E}">
        <p14:creationId xmlns:p14="http://schemas.microsoft.com/office/powerpoint/2010/main" val="3105534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09374" y="3105835"/>
            <a:ext cx="4525253" cy="646331"/>
          </a:xfrm>
          <a:prstGeom prst="rect">
            <a:avLst/>
          </a:prstGeom>
          <a:noFill/>
        </p:spPr>
        <p:txBody>
          <a:bodyPr wrap="square" rtlCol="0">
            <a:spAutoFit/>
          </a:bodyPr>
          <a:lstStyle/>
          <a:p>
            <a:pPr algn="ctr"/>
            <a:r>
              <a:rPr lang="en-GB" sz="3600" dirty="0" smtClean="0">
                <a:latin typeface="Raleway" panose="020B0503030101060003" pitchFamily="34" charset="0"/>
              </a:rPr>
              <a:t>A practical example</a:t>
            </a:r>
          </a:p>
        </p:txBody>
      </p:sp>
      <p:sp>
        <p:nvSpPr>
          <p:cNvPr id="3" name="AutoShape 2" descr="https://cdn-images-1.medium.com/max/1600/1*15tp_ICtkIEJSkno9WX9kg.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5323323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Measuring gene expression!</a:t>
            </a:r>
          </a:p>
        </p:txBody>
      </p:sp>
      <p:sp>
        <p:nvSpPr>
          <p:cNvPr id="2" name="Rectangle 1"/>
          <p:cNvSpPr/>
          <p:nvPr/>
        </p:nvSpPr>
        <p:spPr>
          <a:xfrm>
            <a:off x="194049" y="1947797"/>
            <a:ext cx="8514601" cy="3970318"/>
          </a:xfrm>
          <a:prstGeom prst="rect">
            <a:avLst/>
          </a:prstGeom>
        </p:spPr>
        <p:txBody>
          <a:bodyPr wrap="square">
            <a:spAutoFit/>
          </a:bodyPr>
          <a:lstStyle/>
          <a:p>
            <a:r>
              <a:rPr lang="en-GB" dirty="0" smtClean="0"/>
              <a:t>We are interested in measuring gene expression in three sets of patients</a:t>
            </a:r>
          </a:p>
          <a:p>
            <a:endParaRPr lang="en-GB" dirty="0"/>
          </a:p>
          <a:p>
            <a:r>
              <a:rPr lang="en-GB" dirty="0" smtClean="0"/>
              <a:t>Control group (</a:t>
            </a:r>
            <a:r>
              <a:rPr lang="en-GB" b="1" dirty="0" smtClean="0"/>
              <a:t>Ctrl</a:t>
            </a:r>
            <a:r>
              <a:rPr lang="en-GB" dirty="0" smtClean="0"/>
              <a:t>) : no liver pathology</a:t>
            </a:r>
          </a:p>
          <a:p>
            <a:endParaRPr lang="en-GB" dirty="0"/>
          </a:p>
          <a:p>
            <a:r>
              <a:rPr lang="en-GB" dirty="0" smtClean="0"/>
              <a:t>Liver fibrosis group (</a:t>
            </a:r>
            <a:r>
              <a:rPr lang="en-GB" b="1" dirty="0" err="1" smtClean="0"/>
              <a:t>Fibr</a:t>
            </a:r>
            <a:r>
              <a:rPr lang="en-GB" dirty="0" smtClean="0"/>
              <a:t>) : patients with liver fibrosis</a:t>
            </a:r>
            <a:endParaRPr lang="en-GB" baseline="-25000" dirty="0"/>
          </a:p>
          <a:p>
            <a:endParaRPr lang="en-GB" dirty="0"/>
          </a:p>
          <a:p>
            <a:r>
              <a:rPr lang="en-GB" dirty="0" smtClean="0"/>
              <a:t>Liver cirrhosis group (</a:t>
            </a:r>
            <a:r>
              <a:rPr lang="en-GB" b="1" dirty="0" smtClean="0"/>
              <a:t>Cir</a:t>
            </a:r>
            <a:r>
              <a:rPr lang="en-GB" dirty="0" smtClean="0"/>
              <a:t>) : patients with liver cirrhosis</a:t>
            </a:r>
          </a:p>
          <a:p>
            <a:endParaRPr lang="en-GB" dirty="0" smtClean="0"/>
          </a:p>
          <a:p>
            <a:endParaRPr lang="en-GB" dirty="0" smtClean="0"/>
          </a:p>
          <a:p>
            <a:r>
              <a:rPr lang="en-GB" dirty="0" smtClean="0"/>
              <a:t>10 patients / group</a:t>
            </a:r>
          </a:p>
          <a:p>
            <a:endParaRPr lang="en-GB" dirty="0" smtClean="0"/>
          </a:p>
          <a:p>
            <a:endParaRPr lang="en-GB" dirty="0" smtClean="0"/>
          </a:p>
          <a:p>
            <a:r>
              <a:rPr lang="en-GB" dirty="0" smtClean="0"/>
              <a:t>RNA extracted from liver biopsy, RT-PCR, then expression of target genes assessed by qPCR.</a:t>
            </a:r>
            <a:endParaRPr lang="en-GB" dirty="0"/>
          </a:p>
        </p:txBody>
      </p:sp>
      <p:sp>
        <p:nvSpPr>
          <p:cNvPr id="3" name="AutoShape 2" descr="https://cdn-images-1.medium.com/max/1600/1*15tp_ICtkIEJSkno9WX9kg.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5227262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Experiment 1 – 1 gene</a:t>
            </a:r>
          </a:p>
        </p:txBody>
      </p:sp>
      <p:sp>
        <p:nvSpPr>
          <p:cNvPr id="2" name="Rectangle 1"/>
          <p:cNvSpPr/>
          <p:nvPr/>
        </p:nvSpPr>
        <p:spPr>
          <a:xfrm>
            <a:off x="194049" y="1947797"/>
            <a:ext cx="8514601" cy="369332"/>
          </a:xfrm>
          <a:prstGeom prst="rect">
            <a:avLst/>
          </a:prstGeom>
        </p:spPr>
        <p:txBody>
          <a:bodyPr wrap="square">
            <a:spAutoFit/>
          </a:bodyPr>
          <a:lstStyle/>
          <a:p>
            <a:r>
              <a:rPr lang="en-GB" dirty="0" smtClean="0"/>
              <a:t>Very simple experiment – we only measure gene A</a:t>
            </a:r>
            <a:endParaRPr lang="en-GB" dirty="0"/>
          </a:p>
        </p:txBody>
      </p:sp>
      <p:sp>
        <p:nvSpPr>
          <p:cNvPr id="3" name="AutoShape 2" descr="https://cdn-images-1.medium.com/max/1600/1*15tp_ICtkIEJSkno9WX9kg.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aphicFrame>
        <p:nvGraphicFramePr>
          <p:cNvPr id="6" name="Table 5"/>
          <p:cNvGraphicFramePr>
            <a:graphicFrameLocks noGrp="1"/>
          </p:cNvGraphicFramePr>
          <p:nvPr>
            <p:extLst/>
          </p:nvPr>
        </p:nvGraphicFramePr>
        <p:xfrm>
          <a:off x="368299" y="2679889"/>
          <a:ext cx="8534400" cy="74168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594671797"/>
                    </a:ext>
                  </a:extLst>
                </a:gridCol>
                <a:gridCol w="1066800">
                  <a:extLst>
                    <a:ext uri="{9D8B030D-6E8A-4147-A177-3AD203B41FA5}">
                      <a16:colId xmlns:a16="http://schemas.microsoft.com/office/drawing/2014/main" val="3144616932"/>
                    </a:ext>
                  </a:extLst>
                </a:gridCol>
                <a:gridCol w="1066800">
                  <a:extLst>
                    <a:ext uri="{9D8B030D-6E8A-4147-A177-3AD203B41FA5}">
                      <a16:colId xmlns:a16="http://schemas.microsoft.com/office/drawing/2014/main" val="4274350129"/>
                    </a:ext>
                  </a:extLst>
                </a:gridCol>
                <a:gridCol w="1066800">
                  <a:extLst>
                    <a:ext uri="{9D8B030D-6E8A-4147-A177-3AD203B41FA5}">
                      <a16:colId xmlns:a16="http://schemas.microsoft.com/office/drawing/2014/main" val="757359177"/>
                    </a:ext>
                  </a:extLst>
                </a:gridCol>
                <a:gridCol w="1066800">
                  <a:extLst>
                    <a:ext uri="{9D8B030D-6E8A-4147-A177-3AD203B41FA5}">
                      <a16:colId xmlns:a16="http://schemas.microsoft.com/office/drawing/2014/main" val="2990547220"/>
                    </a:ext>
                  </a:extLst>
                </a:gridCol>
                <a:gridCol w="1066800">
                  <a:extLst>
                    <a:ext uri="{9D8B030D-6E8A-4147-A177-3AD203B41FA5}">
                      <a16:colId xmlns:a16="http://schemas.microsoft.com/office/drawing/2014/main" val="1842782814"/>
                    </a:ext>
                  </a:extLst>
                </a:gridCol>
                <a:gridCol w="1066800">
                  <a:extLst>
                    <a:ext uri="{9D8B030D-6E8A-4147-A177-3AD203B41FA5}">
                      <a16:colId xmlns:a16="http://schemas.microsoft.com/office/drawing/2014/main" val="1539809543"/>
                    </a:ext>
                  </a:extLst>
                </a:gridCol>
                <a:gridCol w="1066800">
                  <a:extLst>
                    <a:ext uri="{9D8B030D-6E8A-4147-A177-3AD203B41FA5}">
                      <a16:colId xmlns:a16="http://schemas.microsoft.com/office/drawing/2014/main" val="621367070"/>
                    </a:ext>
                  </a:extLst>
                </a:gridCol>
              </a:tblGrid>
              <a:tr h="370840">
                <a:tc>
                  <a:txBody>
                    <a:bodyPr/>
                    <a:lstStyle/>
                    <a:p>
                      <a:pPr algn="ctr"/>
                      <a:endParaRPr lang="en-GB" sz="1400" dirty="0"/>
                    </a:p>
                  </a:txBody>
                  <a:tcPr>
                    <a:solidFill>
                      <a:schemeClr val="bg2"/>
                    </a:solidFill>
                  </a:tcPr>
                </a:tc>
                <a:tc>
                  <a:txBody>
                    <a:bodyPr/>
                    <a:lstStyle/>
                    <a:p>
                      <a:pPr algn="ctr"/>
                      <a:r>
                        <a:rPr lang="en-GB" sz="1400" dirty="0" smtClean="0"/>
                        <a:t>Patient 1</a:t>
                      </a:r>
                      <a:endParaRPr lang="en-GB" sz="1400" dirty="0"/>
                    </a:p>
                  </a:txBody>
                  <a:tcPr/>
                </a:tc>
                <a:tc>
                  <a:txBody>
                    <a:bodyPr/>
                    <a:lstStyle/>
                    <a:p>
                      <a:pPr algn="ctr"/>
                      <a:r>
                        <a:rPr lang="en-GB" sz="1400" dirty="0" smtClean="0"/>
                        <a:t>Patient </a:t>
                      </a:r>
                      <a:r>
                        <a:rPr lang="en-GB" sz="1400" baseline="0" dirty="0" smtClean="0"/>
                        <a:t>2</a:t>
                      </a:r>
                      <a:endParaRPr lang="en-GB" sz="1400" dirty="0"/>
                    </a:p>
                  </a:txBody>
                  <a:tcPr/>
                </a:tc>
                <a:tc>
                  <a:txBody>
                    <a:bodyPr/>
                    <a:lstStyle/>
                    <a:p>
                      <a:pPr algn="ctr"/>
                      <a:r>
                        <a:rPr lang="en-GB" sz="1400" dirty="0" smtClean="0"/>
                        <a:t>Patient 3</a:t>
                      </a:r>
                      <a:endParaRPr lang="en-GB" sz="1400" dirty="0"/>
                    </a:p>
                  </a:txBody>
                  <a:tcPr/>
                </a:tc>
                <a:tc>
                  <a:txBody>
                    <a:bodyPr/>
                    <a:lstStyle/>
                    <a:p>
                      <a:pPr algn="ctr"/>
                      <a:r>
                        <a:rPr lang="en-GB" sz="1400" dirty="0" smtClean="0"/>
                        <a:t> Patient 4</a:t>
                      </a:r>
                      <a:endParaRPr lang="en-GB" sz="1400" dirty="0"/>
                    </a:p>
                  </a:txBody>
                  <a:tcPr/>
                </a:tc>
                <a:tc>
                  <a:txBody>
                    <a:bodyPr/>
                    <a:lstStyle/>
                    <a:p>
                      <a:pPr algn="ctr"/>
                      <a:r>
                        <a:rPr lang="en-GB" sz="1400" dirty="0" smtClean="0"/>
                        <a:t>Patient 5</a:t>
                      </a:r>
                      <a:endParaRPr lang="en-GB" sz="1400" dirty="0"/>
                    </a:p>
                  </a:txBody>
                  <a:tcPr/>
                </a:tc>
                <a:tc>
                  <a:txBody>
                    <a:bodyPr/>
                    <a:lstStyle/>
                    <a:p>
                      <a:pPr algn="ctr"/>
                      <a:r>
                        <a:rPr lang="en-GB" sz="1400" dirty="0" smtClean="0"/>
                        <a:t>…</a:t>
                      </a:r>
                      <a:endParaRPr lang="en-GB" sz="1400" dirty="0"/>
                    </a:p>
                  </a:txBody>
                  <a:tcPr/>
                </a:tc>
                <a:tc>
                  <a:txBody>
                    <a:bodyPr/>
                    <a:lstStyle/>
                    <a:p>
                      <a:pPr algn="ctr"/>
                      <a:r>
                        <a:rPr lang="en-GB" sz="1400" dirty="0" smtClean="0"/>
                        <a:t>Patient 30</a:t>
                      </a:r>
                      <a:endParaRPr lang="en-GB" sz="1400" dirty="0"/>
                    </a:p>
                  </a:txBody>
                  <a:tcPr/>
                </a:tc>
                <a:extLst>
                  <a:ext uri="{0D108BD9-81ED-4DB2-BD59-A6C34878D82A}">
                    <a16:rowId xmlns:a16="http://schemas.microsoft.com/office/drawing/2014/main" val="2812320466"/>
                  </a:ext>
                </a:extLst>
              </a:tr>
              <a:tr h="370840">
                <a:tc>
                  <a:txBody>
                    <a:bodyPr/>
                    <a:lstStyle/>
                    <a:p>
                      <a:pPr algn="ctr"/>
                      <a:r>
                        <a:rPr lang="en-GB" sz="1400" dirty="0" smtClean="0"/>
                        <a:t>A</a:t>
                      </a:r>
                      <a:endParaRPr lang="en-GB" sz="1400" dirty="0"/>
                    </a:p>
                  </a:txBody>
                  <a:tcPr>
                    <a:solidFill>
                      <a:schemeClr val="accent2">
                        <a:lumMod val="40000"/>
                        <a:lumOff val="60000"/>
                      </a:schemeClr>
                    </a:solidFill>
                  </a:tcPr>
                </a:tc>
                <a:tc>
                  <a:txBody>
                    <a:bodyPr/>
                    <a:lstStyle/>
                    <a:p>
                      <a:pPr algn="ctr"/>
                      <a:r>
                        <a:rPr lang="en-GB" sz="1400" dirty="0" smtClean="0"/>
                        <a:t>12.5</a:t>
                      </a:r>
                      <a:endParaRPr lang="en-GB" sz="1400" dirty="0"/>
                    </a:p>
                  </a:txBody>
                  <a:tcPr/>
                </a:tc>
                <a:tc>
                  <a:txBody>
                    <a:bodyPr/>
                    <a:lstStyle/>
                    <a:p>
                      <a:pPr algn="ctr"/>
                      <a:r>
                        <a:rPr lang="en-GB" sz="1400" dirty="0" smtClean="0"/>
                        <a:t>13.9</a:t>
                      </a:r>
                      <a:endParaRPr lang="en-GB" sz="1400" dirty="0"/>
                    </a:p>
                  </a:txBody>
                  <a:tcPr/>
                </a:tc>
                <a:tc>
                  <a:txBody>
                    <a:bodyPr/>
                    <a:lstStyle/>
                    <a:p>
                      <a:pPr algn="ctr"/>
                      <a:r>
                        <a:rPr lang="en-GB" sz="1400" dirty="0" smtClean="0"/>
                        <a:t>8.4</a:t>
                      </a:r>
                      <a:endParaRPr lang="en-GB" sz="1400" dirty="0"/>
                    </a:p>
                  </a:txBody>
                  <a:tcPr/>
                </a:tc>
                <a:tc>
                  <a:txBody>
                    <a:bodyPr/>
                    <a:lstStyle/>
                    <a:p>
                      <a:pPr algn="ctr"/>
                      <a:r>
                        <a:rPr lang="en-GB" sz="1400" dirty="0" smtClean="0"/>
                        <a:t>11.3</a:t>
                      </a:r>
                      <a:endParaRPr lang="en-GB" sz="1400" dirty="0"/>
                    </a:p>
                  </a:txBody>
                  <a:tcPr/>
                </a:tc>
                <a:tc>
                  <a:txBody>
                    <a:bodyPr/>
                    <a:lstStyle/>
                    <a:p>
                      <a:pPr algn="ctr"/>
                      <a:r>
                        <a:rPr lang="en-GB" sz="1400" dirty="0" smtClean="0"/>
                        <a:t>12.9</a:t>
                      </a:r>
                      <a:endParaRPr lang="en-GB" sz="1400" dirty="0"/>
                    </a:p>
                  </a:txBody>
                  <a:tcPr/>
                </a:tc>
                <a:tc>
                  <a:txBody>
                    <a:bodyPr/>
                    <a:lstStyle/>
                    <a:p>
                      <a:pPr algn="ctr"/>
                      <a:r>
                        <a:rPr lang="en-GB" sz="1400" dirty="0" smtClean="0"/>
                        <a:t>…</a:t>
                      </a:r>
                      <a:endParaRPr lang="en-GB" sz="1400" dirty="0"/>
                    </a:p>
                  </a:txBody>
                  <a:tcPr/>
                </a:tc>
                <a:tc>
                  <a:txBody>
                    <a:bodyPr/>
                    <a:lstStyle/>
                    <a:p>
                      <a:pPr algn="ctr"/>
                      <a:r>
                        <a:rPr lang="en-GB" sz="1400" dirty="0" smtClean="0"/>
                        <a:t>22.4</a:t>
                      </a:r>
                      <a:endParaRPr lang="en-GB" sz="1400" dirty="0"/>
                    </a:p>
                  </a:txBody>
                  <a:tcPr/>
                </a:tc>
                <a:extLst>
                  <a:ext uri="{0D108BD9-81ED-4DB2-BD59-A6C34878D82A}">
                    <a16:rowId xmlns:a16="http://schemas.microsoft.com/office/drawing/2014/main" val="643360709"/>
                  </a:ext>
                </a:extLst>
              </a:tr>
            </a:tbl>
          </a:graphicData>
        </a:graphic>
      </p:graphicFrame>
      <p:grpSp>
        <p:nvGrpSpPr>
          <p:cNvPr id="7" name="Group 6"/>
          <p:cNvGrpSpPr/>
          <p:nvPr/>
        </p:nvGrpSpPr>
        <p:grpSpPr>
          <a:xfrm>
            <a:off x="368299" y="4004122"/>
            <a:ext cx="8592100" cy="2063809"/>
            <a:chOff x="368299" y="4004122"/>
            <a:chExt cx="8592100" cy="2063809"/>
          </a:xfrm>
        </p:grpSpPr>
        <p:pic>
          <p:nvPicPr>
            <p:cNvPr id="10" name="Picture 9"/>
            <p:cNvPicPr>
              <a:picLocks noChangeAspect="1"/>
            </p:cNvPicPr>
            <p:nvPr/>
          </p:nvPicPr>
          <p:blipFill>
            <a:blip r:embed="rId3"/>
            <a:stretch>
              <a:fillRect/>
            </a:stretch>
          </p:blipFill>
          <p:spPr>
            <a:xfrm>
              <a:off x="368299" y="4004122"/>
              <a:ext cx="8349524" cy="2063809"/>
            </a:xfrm>
            <a:prstGeom prst="rect">
              <a:avLst/>
            </a:prstGeom>
          </p:spPr>
        </p:pic>
        <p:sp>
          <p:nvSpPr>
            <p:cNvPr id="4" name="TextBox 3"/>
            <p:cNvSpPr txBox="1"/>
            <p:nvPr/>
          </p:nvSpPr>
          <p:spPr>
            <a:xfrm>
              <a:off x="8322083" y="4574361"/>
              <a:ext cx="638316" cy="738664"/>
            </a:xfrm>
            <a:prstGeom prst="rect">
              <a:avLst/>
            </a:prstGeom>
            <a:solidFill>
              <a:schemeClr val="bg1"/>
            </a:solidFill>
          </p:spPr>
          <p:txBody>
            <a:bodyPr wrap="none" rtlCol="0">
              <a:spAutoFit/>
            </a:bodyPr>
            <a:lstStyle/>
            <a:p>
              <a:r>
                <a:rPr lang="en-GB" sz="1400" dirty="0" smtClean="0"/>
                <a:t>CTRL</a:t>
              </a:r>
            </a:p>
            <a:p>
              <a:r>
                <a:rPr lang="en-GB" sz="1400" dirty="0" err="1"/>
                <a:t>Fibr</a:t>
              </a:r>
              <a:r>
                <a:rPr lang="en-GB" sz="1400" dirty="0"/>
                <a:t> </a:t>
              </a:r>
              <a:endParaRPr lang="en-GB" sz="1400" dirty="0" smtClean="0"/>
            </a:p>
            <a:p>
              <a:r>
                <a:rPr lang="en-GB" sz="1400" dirty="0" smtClean="0"/>
                <a:t>Cir</a:t>
              </a:r>
            </a:p>
          </p:txBody>
        </p:sp>
        <p:pic>
          <p:nvPicPr>
            <p:cNvPr id="9" name="Picture 8"/>
            <p:cNvPicPr>
              <a:picLocks noChangeAspect="1"/>
            </p:cNvPicPr>
            <p:nvPr/>
          </p:nvPicPr>
          <p:blipFill rotWithShape="1">
            <a:blip r:embed="rId3"/>
            <a:srcRect l="91115" t="51955" r="4942" b="35122"/>
            <a:stretch/>
          </p:blipFill>
          <p:spPr>
            <a:xfrm>
              <a:off x="7977086" y="4841741"/>
              <a:ext cx="329221" cy="266700"/>
            </a:xfrm>
            <a:prstGeom prst="rect">
              <a:avLst/>
            </a:prstGeom>
          </p:spPr>
        </p:pic>
        <p:pic>
          <p:nvPicPr>
            <p:cNvPr id="8" name="Picture 7"/>
            <p:cNvPicPr>
              <a:picLocks noChangeAspect="1"/>
            </p:cNvPicPr>
            <p:nvPr/>
          </p:nvPicPr>
          <p:blipFill rotWithShape="1">
            <a:blip r:embed="rId3"/>
            <a:srcRect l="91357" t="39771" r="5382" b="48445"/>
            <a:stretch/>
          </p:blipFill>
          <p:spPr>
            <a:xfrm>
              <a:off x="7996136" y="5072570"/>
              <a:ext cx="272375" cy="243192"/>
            </a:xfrm>
            <a:prstGeom prst="rect">
              <a:avLst/>
            </a:prstGeom>
          </p:spPr>
        </p:pic>
      </p:grpSp>
    </p:spTree>
    <p:extLst>
      <p:ext uri="{BB962C8B-B14F-4D97-AF65-F5344CB8AC3E}">
        <p14:creationId xmlns:p14="http://schemas.microsoft.com/office/powerpoint/2010/main" val="5364877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Experiment 2 – 2 genes</a:t>
            </a:r>
          </a:p>
        </p:txBody>
      </p:sp>
      <p:sp>
        <p:nvSpPr>
          <p:cNvPr id="2" name="Rectangle 1"/>
          <p:cNvSpPr/>
          <p:nvPr/>
        </p:nvSpPr>
        <p:spPr>
          <a:xfrm>
            <a:off x="194047" y="1413401"/>
            <a:ext cx="8514601" cy="369332"/>
          </a:xfrm>
          <a:prstGeom prst="rect">
            <a:avLst/>
          </a:prstGeom>
        </p:spPr>
        <p:txBody>
          <a:bodyPr wrap="square">
            <a:spAutoFit/>
          </a:bodyPr>
          <a:lstStyle/>
          <a:p>
            <a:r>
              <a:rPr lang="en-GB" dirty="0" smtClean="0"/>
              <a:t>Now we measure 2 genes</a:t>
            </a:r>
            <a:endParaRPr lang="en-GB" dirty="0"/>
          </a:p>
        </p:txBody>
      </p:sp>
      <p:sp>
        <p:nvSpPr>
          <p:cNvPr id="3" name="AutoShape 2" descr="https://cdn-images-1.medium.com/max/1600/1*15tp_ICtkIEJSkno9WX9kg.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aphicFrame>
        <p:nvGraphicFramePr>
          <p:cNvPr id="6" name="Table 5"/>
          <p:cNvGraphicFramePr>
            <a:graphicFrameLocks noGrp="1"/>
          </p:cNvGraphicFramePr>
          <p:nvPr>
            <p:extLst/>
          </p:nvPr>
        </p:nvGraphicFramePr>
        <p:xfrm>
          <a:off x="368300" y="2130703"/>
          <a:ext cx="8534400" cy="111252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594671797"/>
                    </a:ext>
                  </a:extLst>
                </a:gridCol>
                <a:gridCol w="1066800">
                  <a:extLst>
                    <a:ext uri="{9D8B030D-6E8A-4147-A177-3AD203B41FA5}">
                      <a16:colId xmlns:a16="http://schemas.microsoft.com/office/drawing/2014/main" val="3144616932"/>
                    </a:ext>
                  </a:extLst>
                </a:gridCol>
                <a:gridCol w="1066800">
                  <a:extLst>
                    <a:ext uri="{9D8B030D-6E8A-4147-A177-3AD203B41FA5}">
                      <a16:colId xmlns:a16="http://schemas.microsoft.com/office/drawing/2014/main" val="4274350129"/>
                    </a:ext>
                  </a:extLst>
                </a:gridCol>
                <a:gridCol w="1066800">
                  <a:extLst>
                    <a:ext uri="{9D8B030D-6E8A-4147-A177-3AD203B41FA5}">
                      <a16:colId xmlns:a16="http://schemas.microsoft.com/office/drawing/2014/main" val="757359177"/>
                    </a:ext>
                  </a:extLst>
                </a:gridCol>
                <a:gridCol w="1066800">
                  <a:extLst>
                    <a:ext uri="{9D8B030D-6E8A-4147-A177-3AD203B41FA5}">
                      <a16:colId xmlns:a16="http://schemas.microsoft.com/office/drawing/2014/main" val="2990547220"/>
                    </a:ext>
                  </a:extLst>
                </a:gridCol>
                <a:gridCol w="1066800">
                  <a:extLst>
                    <a:ext uri="{9D8B030D-6E8A-4147-A177-3AD203B41FA5}">
                      <a16:colId xmlns:a16="http://schemas.microsoft.com/office/drawing/2014/main" val="1842782814"/>
                    </a:ext>
                  </a:extLst>
                </a:gridCol>
                <a:gridCol w="1066800">
                  <a:extLst>
                    <a:ext uri="{9D8B030D-6E8A-4147-A177-3AD203B41FA5}">
                      <a16:colId xmlns:a16="http://schemas.microsoft.com/office/drawing/2014/main" val="1539809543"/>
                    </a:ext>
                  </a:extLst>
                </a:gridCol>
                <a:gridCol w="1066800">
                  <a:extLst>
                    <a:ext uri="{9D8B030D-6E8A-4147-A177-3AD203B41FA5}">
                      <a16:colId xmlns:a16="http://schemas.microsoft.com/office/drawing/2014/main" val="621367070"/>
                    </a:ext>
                  </a:extLst>
                </a:gridCol>
              </a:tblGrid>
              <a:tr h="370840">
                <a:tc>
                  <a:txBody>
                    <a:bodyPr/>
                    <a:lstStyle/>
                    <a:p>
                      <a:pPr algn="ctr"/>
                      <a:endParaRPr lang="en-GB" sz="1400" dirty="0"/>
                    </a:p>
                  </a:txBody>
                  <a:tcPr>
                    <a:solidFill>
                      <a:schemeClr val="bg2"/>
                    </a:solidFill>
                  </a:tcPr>
                </a:tc>
                <a:tc>
                  <a:txBody>
                    <a:bodyPr/>
                    <a:lstStyle/>
                    <a:p>
                      <a:pPr algn="ctr"/>
                      <a:r>
                        <a:rPr lang="en-GB" sz="1400" dirty="0" smtClean="0"/>
                        <a:t>Patient 1</a:t>
                      </a:r>
                      <a:endParaRPr lang="en-GB" sz="1400" dirty="0"/>
                    </a:p>
                  </a:txBody>
                  <a:tcPr/>
                </a:tc>
                <a:tc>
                  <a:txBody>
                    <a:bodyPr/>
                    <a:lstStyle/>
                    <a:p>
                      <a:pPr algn="ctr"/>
                      <a:r>
                        <a:rPr lang="en-GB" sz="1400" dirty="0" smtClean="0"/>
                        <a:t>Patient </a:t>
                      </a:r>
                      <a:r>
                        <a:rPr lang="en-GB" sz="1400" baseline="0" dirty="0" smtClean="0"/>
                        <a:t>2</a:t>
                      </a:r>
                      <a:endParaRPr lang="en-GB" sz="1400" dirty="0"/>
                    </a:p>
                  </a:txBody>
                  <a:tcPr/>
                </a:tc>
                <a:tc>
                  <a:txBody>
                    <a:bodyPr/>
                    <a:lstStyle/>
                    <a:p>
                      <a:pPr algn="ctr"/>
                      <a:r>
                        <a:rPr lang="en-GB" sz="1400" dirty="0" smtClean="0"/>
                        <a:t>Patient 3</a:t>
                      </a:r>
                      <a:endParaRPr lang="en-GB" sz="1400" dirty="0"/>
                    </a:p>
                  </a:txBody>
                  <a:tcPr/>
                </a:tc>
                <a:tc>
                  <a:txBody>
                    <a:bodyPr/>
                    <a:lstStyle/>
                    <a:p>
                      <a:pPr algn="ctr"/>
                      <a:r>
                        <a:rPr lang="en-GB" sz="1400" dirty="0" smtClean="0"/>
                        <a:t> Patient 4</a:t>
                      </a:r>
                      <a:endParaRPr lang="en-GB" sz="1400" dirty="0"/>
                    </a:p>
                  </a:txBody>
                  <a:tcPr/>
                </a:tc>
                <a:tc>
                  <a:txBody>
                    <a:bodyPr/>
                    <a:lstStyle/>
                    <a:p>
                      <a:pPr algn="ctr"/>
                      <a:r>
                        <a:rPr lang="en-GB" sz="1400" dirty="0" smtClean="0"/>
                        <a:t>Patient 5</a:t>
                      </a:r>
                      <a:endParaRPr lang="en-GB" sz="1400" dirty="0"/>
                    </a:p>
                  </a:txBody>
                  <a:tcPr/>
                </a:tc>
                <a:tc>
                  <a:txBody>
                    <a:bodyPr/>
                    <a:lstStyle/>
                    <a:p>
                      <a:pPr algn="ctr"/>
                      <a:r>
                        <a:rPr lang="en-GB" sz="1400" dirty="0" smtClean="0"/>
                        <a:t>…</a:t>
                      </a:r>
                      <a:endParaRPr lang="en-GB" sz="1400" dirty="0"/>
                    </a:p>
                  </a:txBody>
                  <a:tcPr/>
                </a:tc>
                <a:tc>
                  <a:txBody>
                    <a:bodyPr/>
                    <a:lstStyle/>
                    <a:p>
                      <a:pPr algn="ctr"/>
                      <a:r>
                        <a:rPr lang="en-GB" sz="1400" dirty="0" smtClean="0"/>
                        <a:t>Patient 30</a:t>
                      </a:r>
                      <a:endParaRPr lang="en-GB" sz="1400" dirty="0"/>
                    </a:p>
                  </a:txBody>
                  <a:tcPr/>
                </a:tc>
                <a:extLst>
                  <a:ext uri="{0D108BD9-81ED-4DB2-BD59-A6C34878D82A}">
                    <a16:rowId xmlns:a16="http://schemas.microsoft.com/office/drawing/2014/main" val="2812320466"/>
                  </a:ext>
                </a:extLst>
              </a:tr>
              <a:tr h="370840">
                <a:tc>
                  <a:txBody>
                    <a:bodyPr/>
                    <a:lstStyle/>
                    <a:p>
                      <a:pPr algn="ctr"/>
                      <a:r>
                        <a:rPr lang="en-GB" sz="1400" dirty="0" smtClean="0"/>
                        <a:t>A</a:t>
                      </a:r>
                      <a:endParaRPr lang="en-GB" sz="1400" dirty="0"/>
                    </a:p>
                  </a:txBody>
                  <a:tcPr>
                    <a:solidFill>
                      <a:schemeClr val="accent2">
                        <a:lumMod val="40000"/>
                        <a:lumOff val="60000"/>
                      </a:schemeClr>
                    </a:solidFill>
                  </a:tcPr>
                </a:tc>
                <a:tc>
                  <a:txBody>
                    <a:bodyPr/>
                    <a:lstStyle/>
                    <a:p>
                      <a:pPr algn="ctr"/>
                      <a:r>
                        <a:rPr lang="en-GB" sz="1400" dirty="0" smtClean="0"/>
                        <a:t>12.5</a:t>
                      </a:r>
                      <a:endParaRPr lang="en-GB" sz="1400" dirty="0"/>
                    </a:p>
                  </a:txBody>
                  <a:tcPr/>
                </a:tc>
                <a:tc>
                  <a:txBody>
                    <a:bodyPr/>
                    <a:lstStyle/>
                    <a:p>
                      <a:pPr algn="ctr"/>
                      <a:r>
                        <a:rPr lang="en-GB" sz="1400" dirty="0" smtClean="0"/>
                        <a:t>13.9</a:t>
                      </a:r>
                      <a:endParaRPr lang="en-GB" sz="1400" dirty="0"/>
                    </a:p>
                  </a:txBody>
                  <a:tcPr/>
                </a:tc>
                <a:tc>
                  <a:txBody>
                    <a:bodyPr/>
                    <a:lstStyle/>
                    <a:p>
                      <a:pPr algn="ctr"/>
                      <a:r>
                        <a:rPr lang="en-GB" sz="1400" dirty="0" smtClean="0"/>
                        <a:t>8.4</a:t>
                      </a:r>
                      <a:endParaRPr lang="en-GB" sz="1400" dirty="0"/>
                    </a:p>
                  </a:txBody>
                  <a:tcPr/>
                </a:tc>
                <a:tc>
                  <a:txBody>
                    <a:bodyPr/>
                    <a:lstStyle/>
                    <a:p>
                      <a:pPr algn="ctr"/>
                      <a:r>
                        <a:rPr lang="en-GB" sz="1400" dirty="0" smtClean="0"/>
                        <a:t>11.3</a:t>
                      </a:r>
                      <a:endParaRPr lang="en-GB" sz="1400" dirty="0"/>
                    </a:p>
                  </a:txBody>
                  <a:tcPr/>
                </a:tc>
                <a:tc>
                  <a:txBody>
                    <a:bodyPr/>
                    <a:lstStyle/>
                    <a:p>
                      <a:pPr algn="ctr"/>
                      <a:r>
                        <a:rPr lang="en-GB" sz="1400" dirty="0" smtClean="0"/>
                        <a:t>12.9</a:t>
                      </a:r>
                      <a:endParaRPr lang="en-GB" sz="1400" dirty="0"/>
                    </a:p>
                  </a:txBody>
                  <a:tcPr/>
                </a:tc>
                <a:tc>
                  <a:txBody>
                    <a:bodyPr/>
                    <a:lstStyle/>
                    <a:p>
                      <a:pPr algn="ctr"/>
                      <a:r>
                        <a:rPr lang="en-GB" sz="1400" dirty="0" smtClean="0"/>
                        <a:t>…</a:t>
                      </a:r>
                      <a:endParaRPr lang="en-GB" sz="1400" dirty="0"/>
                    </a:p>
                  </a:txBody>
                  <a:tcPr/>
                </a:tc>
                <a:tc>
                  <a:txBody>
                    <a:bodyPr/>
                    <a:lstStyle/>
                    <a:p>
                      <a:pPr algn="ctr"/>
                      <a:r>
                        <a:rPr lang="en-GB" sz="1400" dirty="0" smtClean="0"/>
                        <a:t>22.4</a:t>
                      </a:r>
                      <a:endParaRPr lang="en-GB" sz="1400" dirty="0"/>
                    </a:p>
                  </a:txBody>
                  <a:tcPr/>
                </a:tc>
                <a:extLst>
                  <a:ext uri="{0D108BD9-81ED-4DB2-BD59-A6C34878D82A}">
                    <a16:rowId xmlns:a16="http://schemas.microsoft.com/office/drawing/2014/main" val="643360709"/>
                  </a:ext>
                </a:extLst>
              </a:tr>
              <a:tr h="370840">
                <a:tc>
                  <a:txBody>
                    <a:bodyPr/>
                    <a:lstStyle/>
                    <a:p>
                      <a:pPr algn="ctr"/>
                      <a:r>
                        <a:rPr lang="en-GB" sz="1400" dirty="0" smtClean="0"/>
                        <a:t>B</a:t>
                      </a:r>
                      <a:endParaRPr lang="en-GB" sz="1400" dirty="0"/>
                    </a:p>
                  </a:txBody>
                  <a:tcPr>
                    <a:solidFill>
                      <a:schemeClr val="accent2">
                        <a:lumMod val="40000"/>
                        <a:lumOff val="60000"/>
                      </a:schemeClr>
                    </a:solidFill>
                  </a:tcPr>
                </a:tc>
                <a:tc>
                  <a:txBody>
                    <a:bodyPr/>
                    <a:lstStyle/>
                    <a:p>
                      <a:pPr algn="ctr"/>
                      <a:r>
                        <a:rPr lang="en-GB" sz="1400" dirty="0" smtClean="0">
                          <a:effectLst/>
                        </a:rPr>
                        <a:t>18.2</a:t>
                      </a:r>
                      <a:endParaRPr lang="en-GB" sz="1400" dirty="0"/>
                    </a:p>
                  </a:txBody>
                  <a:tcPr/>
                </a:tc>
                <a:tc>
                  <a:txBody>
                    <a:bodyPr/>
                    <a:lstStyle/>
                    <a:p>
                      <a:pPr algn="ctr"/>
                      <a:r>
                        <a:rPr lang="en-GB" sz="1400" dirty="0" smtClean="0">
                          <a:effectLst/>
                        </a:rPr>
                        <a:t>11.1</a:t>
                      </a:r>
                      <a:endParaRPr lang="en-GB" sz="1400" dirty="0"/>
                    </a:p>
                  </a:txBody>
                  <a:tcPr/>
                </a:tc>
                <a:tc>
                  <a:txBody>
                    <a:bodyPr/>
                    <a:lstStyle/>
                    <a:p>
                      <a:pPr algn="ctr"/>
                      <a:r>
                        <a:rPr lang="en-GB" sz="1400" dirty="0" smtClean="0">
                          <a:effectLst/>
                        </a:rPr>
                        <a:t>16.4</a:t>
                      </a:r>
                      <a:endParaRPr lang="en-GB" sz="1400" dirty="0"/>
                    </a:p>
                  </a:txBody>
                  <a:tcPr/>
                </a:tc>
                <a:tc>
                  <a:txBody>
                    <a:bodyPr/>
                    <a:lstStyle/>
                    <a:p>
                      <a:pPr algn="ctr"/>
                      <a:r>
                        <a:rPr lang="en-GB" sz="1400" dirty="0" smtClean="0">
                          <a:effectLst/>
                        </a:rPr>
                        <a:t>15.8</a:t>
                      </a:r>
                      <a:endParaRPr lang="en-GB" sz="1400" dirty="0"/>
                    </a:p>
                  </a:txBody>
                  <a:tcPr/>
                </a:tc>
                <a:tc>
                  <a:txBody>
                    <a:bodyPr/>
                    <a:lstStyle/>
                    <a:p>
                      <a:pPr algn="ctr"/>
                      <a:r>
                        <a:rPr lang="en-GB" sz="1400" dirty="0" smtClean="0">
                          <a:effectLst/>
                        </a:rPr>
                        <a:t>15.6</a:t>
                      </a:r>
                      <a:endParaRPr lang="en-GB" sz="1400" dirty="0"/>
                    </a:p>
                  </a:txBody>
                  <a:tcPr/>
                </a:tc>
                <a:tc>
                  <a:txBody>
                    <a:bodyPr/>
                    <a:lstStyle/>
                    <a:p>
                      <a:pPr algn="ctr"/>
                      <a:r>
                        <a:rPr lang="en-GB" sz="1400" dirty="0" smtClean="0"/>
                        <a:t>….</a:t>
                      </a:r>
                      <a:endParaRPr lang="en-GB" sz="1400" dirty="0"/>
                    </a:p>
                  </a:txBody>
                  <a:tcPr/>
                </a:tc>
                <a:tc>
                  <a:txBody>
                    <a:bodyPr/>
                    <a:lstStyle/>
                    <a:p>
                      <a:pPr algn="ctr"/>
                      <a:r>
                        <a:rPr lang="en-GB" sz="1400" dirty="0" smtClean="0"/>
                        <a:t>24.3</a:t>
                      </a:r>
                      <a:endParaRPr lang="en-GB" sz="1400" dirty="0"/>
                    </a:p>
                  </a:txBody>
                  <a:tcPr/>
                </a:tc>
                <a:extLst>
                  <a:ext uri="{0D108BD9-81ED-4DB2-BD59-A6C34878D82A}">
                    <a16:rowId xmlns:a16="http://schemas.microsoft.com/office/drawing/2014/main" val="3641024121"/>
                  </a:ext>
                </a:extLst>
              </a:tr>
            </a:tbl>
          </a:graphicData>
        </a:graphic>
      </p:graphicFrame>
      <p:pic>
        <p:nvPicPr>
          <p:cNvPr id="9" name="Picture 8"/>
          <p:cNvPicPr>
            <a:picLocks noChangeAspect="1"/>
          </p:cNvPicPr>
          <p:nvPr/>
        </p:nvPicPr>
        <p:blipFill>
          <a:blip r:embed="rId3"/>
          <a:stretch>
            <a:fillRect/>
          </a:stretch>
        </p:blipFill>
        <p:spPr>
          <a:xfrm>
            <a:off x="2466668" y="3438086"/>
            <a:ext cx="4337663" cy="3419914"/>
          </a:xfrm>
          <a:prstGeom prst="rect">
            <a:avLst/>
          </a:prstGeom>
        </p:spPr>
      </p:pic>
      <p:sp>
        <p:nvSpPr>
          <p:cNvPr id="8" name="TextBox 7"/>
          <p:cNvSpPr txBox="1"/>
          <p:nvPr/>
        </p:nvSpPr>
        <p:spPr>
          <a:xfrm>
            <a:off x="6458561" y="4790126"/>
            <a:ext cx="575799" cy="646331"/>
          </a:xfrm>
          <a:prstGeom prst="rect">
            <a:avLst/>
          </a:prstGeom>
          <a:solidFill>
            <a:schemeClr val="bg1"/>
          </a:solidFill>
        </p:spPr>
        <p:txBody>
          <a:bodyPr wrap="none" rtlCol="0">
            <a:spAutoFit/>
          </a:bodyPr>
          <a:lstStyle/>
          <a:p>
            <a:r>
              <a:rPr lang="en-GB" sz="1200" dirty="0" smtClean="0"/>
              <a:t>CTRL</a:t>
            </a:r>
          </a:p>
          <a:p>
            <a:r>
              <a:rPr lang="en-GB" sz="1200" dirty="0" err="1"/>
              <a:t>Fibr</a:t>
            </a:r>
            <a:r>
              <a:rPr lang="en-GB" sz="1200" dirty="0"/>
              <a:t> </a:t>
            </a:r>
            <a:endParaRPr lang="en-GB" sz="1200" dirty="0" smtClean="0"/>
          </a:p>
          <a:p>
            <a:r>
              <a:rPr lang="en-GB" sz="1200" dirty="0" smtClean="0"/>
              <a:t>Cir</a:t>
            </a:r>
          </a:p>
        </p:txBody>
      </p:sp>
      <p:pic>
        <p:nvPicPr>
          <p:cNvPr id="10" name="Picture 9"/>
          <p:cNvPicPr>
            <a:picLocks noChangeAspect="1"/>
          </p:cNvPicPr>
          <p:nvPr/>
        </p:nvPicPr>
        <p:blipFill rotWithShape="1">
          <a:blip r:embed="rId4"/>
          <a:srcRect l="91115" t="51955" r="4942" b="35122"/>
          <a:stretch/>
        </p:blipFill>
        <p:spPr>
          <a:xfrm>
            <a:off x="6186582" y="4998099"/>
            <a:ext cx="272084" cy="220414"/>
          </a:xfrm>
          <a:prstGeom prst="rect">
            <a:avLst/>
          </a:prstGeom>
        </p:spPr>
      </p:pic>
      <p:pic>
        <p:nvPicPr>
          <p:cNvPr id="11" name="Picture 10"/>
          <p:cNvPicPr>
            <a:picLocks noChangeAspect="1"/>
          </p:cNvPicPr>
          <p:nvPr/>
        </p:nvPicPr>
        <p:blipFill rotWithShape="1">
          <a:blip r:embed="rId4"/>
          <a:srcRect l="91357" t="39771" r="5382" b="48445"/>
          <a:stretch/>
        </p:blipFill>
        <p:spPr>
          <a:xfrm>
            <a:off x="6200699" y="5226889"/>
            <a:ext cx="225104" cy="200985"/>
          </a:xfrm>
          <a:prstGeom prst="rect">
            <a:avLst/>
          </a:prstGeom>
        </p:spPr>
      </p:pic>
    </p:spTree>
    <p:extLst>
      <p:ext uri="{BB962C8B-B14F-4D97-AF65-F5344CB8AC3E}">
        <p14:creationId xmlns:p14="http://schemas.microsoft.com/office/powerpoint/2010/main" val="38148512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Experiment 3 – 10 genes</a:t>
            </a:r>
          </a:p>
        </p:txBody>
      </p:sp>
      <p:sp>
        <p:nvSpPr>
          <p:cNvPr id="2" name="Rectangle 1"/>
          <p:cNvSpPr/>
          <p:nvPr/>
        </p:nvSpPr>
        <p:spPr>
          <a:xfrm>
            <a:off x="194047" y="1413401"/>
            <a:ext cx="8514601" cy="369332"/>
          </a:xfrm>
          <a:prstGeom prst="rect">
            <a:avLst/>
          </a:prstGeom>
        </p:spPr>
        <p:txBody>
          <a:bodyPr wrap="square">
            <a:spAutoFit/>
          </a:bodyPr>
          <a:lstStyle/>
          <a:p>
            <a:r>
              <a:rPr lang="en-GB" dirty="0" smtClean="0"/>
              <a:t>Now we measure 10 genes</a:t>
            </a:r>
            <a:endParaRPr lang="en-GB" dirty="0"/>
          </a:p>
        </p:txBody>
      </p:sp>
      <p:sp>
        <p:nvSpPr>
          <p:cNvPr id="3" name="AutoShape 2" descr="https://cdn-images-1.medium.com/max/1600/1*15tp_ICtkIEJSkno9WX9kg.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aphicFrame>
        <p:nvGraphicFramePr>
          <p:cNvPr id="6" name="Table 5"/>
          <p:cNvGraphicFramePr>
            <a:graphicFrameLocks noGrp="1"/>
          </p:cNvGraphicFramePr>
          <p:nvPr>
            <p:extLst>
              <p:ext uri="{D42A27DB-BD31-4B8C-83A1-F6EECF244321}">
                <p14:modId xmlns:p14="http://schemas.microsoft.com/office/powerpoint/2010/main" val="325498504"/>
              </p:ext>
            </p:extLst>
          </p:nvPr>
        </p:nvGraphicFramePr>
        <p:xfrm>
          <a:off x="368300" y="2130703"/>
          <a:ext cx="8534400" cy="185420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594671797"/>
                    </a:ext>
                  </a:extLst>
                </a:gridCol>
                <a:gridCol w="1066800">
                  <a:extLst>
                    <a:ext uri="{9D8B030D-6E8A-4147-A177-3AD203B41FA5}">
                      <a16:colId xmlns:a16="http://schemas.microsoft.com/office/drawing/2014/main" val="3144616932"/>
                    </a:ext>
                  </a:extLst>
                </a:gridCol>
                <a:gridCol w="1066800">
                  <a:extLst>
                    <a:ext uri="{9D8B030D-6E8A-4147-A177-3AD203B41FA5}">
                      <a16:colId xmlns:a16="http://schemas.microsoft.com/office/drawing/2014/main" val="4274350129"/>
                    </a:ext>
                  </a:extLst>
                </a:gridCol>
                <a:gridCol w="1066800">
                  <a:extLst>
                    <a:ext uri="{9D8B030D-6E8A-4147-A177-3AD203B41FA5}">
                      <a16:colId xmlns:a16="http://schemas.microsoft.com/office/drawing/2014/main" val="757359177"/>
                    </a:ext>
                  </a:extLst>
                </a:gridCol>
                <a:gridCol w="1066800">
                  <a:extLst>
                    <a:ext uri="{9D8B030D-6E8A-4147-A177-3AD203B41FA5}">
                      <a16:colId xmlns:a16="http://schemas.microsoft.com/office/drawing/2014/main" val="2990547220"/>
                    </a:ext>
                  </a:extLst>
                </a:gridCol>
                <a:gridCol w="1066800">
                  <a:extLst>
                    <a:ext uri="{9D8B030D-6E8A-4147-A177-3AD203B41FA5}">
                      <a16:colId xmlns:a16="http://schemas.microsoft.com/office/drawing/2014/main" val="1842782814"/>
                    </a:ext>
                  </a:extLst>
                </a:gridCol>
                <a:gridCol w="1066800">
                  <a:extLst>
                    <a:ext uri="{9D8B030D-6E8A-4147-A177-3AD203B41FA5}">
                      <a16:colId xmlns:a16="http://schemas.microsoft.com/office/drawing/2014/main" val="1539809543"/>
                    </a:ext>
                  </a:extLst>
                </a:gridCol>
                <a:gridCol w="1066800">
                  <a:extLst>
                    <a:ext uri="{9D8B030D-6E8A-4147-A177-3AD203B41FA5}">
                      <a16:colId xmlns:a16="http://schemas.microsoft.com/office/drawing/2014/main" val="621367070"/>
                    </a:ext>
                  </a:extLst>
                </a:gridCol>
              </a:tblGrid>
              <a:tr h="370840">
                <a:tc>
                  <a:txBody>
                    <a:bodyPr/>
                    <a:lstStyle/>
                    <a:p>
                      <a:pPr algn="ctr"/>
                      <a:endParaRPr lang="en-GB" sz="1400" dirty="0"/>
                    </a:p>
                  </a:txBody>
                  <a:tcPr/>
                </a:tc>
                <a:tc>
                  <a:txBody>
                    <a:bodyPr/>
                    <a:lstStyle/>
                    <a:p>
                      <a:pPr algn="ctr"/>
                      <a:r>
                        <a:rPr lang="en-GB" sz="1400" dirty="0" smtClean="0"/>
                        <a:t>Patient 1</a:t>
                      </a:r>
                      <a:endParaRPr lang="en-GB" sz="1400" dirty="0"/>
                    </a:p>
                  </a:txBody>
                  <a:tcPr/>
                </a:tc>
                <a:tc>
                  <a:txBody>
                    <a:bodyPr/>
                    <a:lstStyle/>
                    <a:p>
                      <a:pPr algn="ctr"/>
                      <a:r>
                        <a:rPr lang="en-GB" sz="1400" dirty="0" smtClean="0"/>
                        <a:t>Patient </a:t>
                      </a:r>
                      <a:r>
                        <a:rPr lang="en-GB" sz="1400" baseline="0" dirty="0" smtClean="0"/>
                        <a:t>2</a:t>
                      </a:r>
                      <a:endParaRPr lang="en-GB" sz="1400" dirty="0"/>
                    </a:p>
                  </a:txBody>
                  <a:tcPr/>
                </a:tc>
                <a:tc>
                  <a:txBody>
                    <a:bodyPr/>
                    <a:lstStyle/>
                    <a:p>
                      <a:pPr algn="ctr"/>
                      <a:r>
                        <a:rPr lang="en-GB" sz="1400" dirty="0" smtClean="0"/>
                        <a:t>Patient 3</a:t>
                      </a:r>
                      <a:endParaRPr lang="en-GB" sz="1400" dirty="0"/>
                    </a:p>
                  </a:txBody>
                  <a:tcPr/>
                </a:tc>
                <a:tc>
                  <a:txBody>
                    <a:bodyPr/>
                    <a:lstStyle/>
                    <a:p>
                      <a:pPr algn="ctr"/>
                      <a:r>
                        <a:rPr lang="en-GB" sz="1400" dirty="0" smtClean="0"/>
                        <a:t> Patient 4</a:t>
                      </a:r>
                      <a:endParaRPr lang="en-GB" sz="1400" dirty="0"/>
                    </a:p>
                  </a:txBody>
                  <a:tcPr/>
                </a:tc>
                <a:tc>
                  <a:txBody>
                    <a:bodyPr/>
                    <a:lstStyle/>
                    <a:p>
                      <a:pPr algn="ctr"/>
                      <a:r>
                        <a:rPr lang="en-GB" sz="1400" dirty="0" smtClean="0"/>
                        <a:t>Patient 5</a:t>
                      </a:r>
                      <a:endParaRPr lang="en-GB" sz="1400" dirty="0"/>
                    </a:p>
                  </a:txBody>
                  <a:tcPr/>
                </a:tc>
                <a:tc>
                  <a:txBody>
                    <a:bodyPr/>
                    <a:lstStyle/>
                    <a:p>
                      <a:pPr algn="ctr"/>
                      <a:r>
                        <a:rPr lang="en-GB" sz="1400" dirty="0" smtClean="0"/>
                        <a:t>…</a:t>
                      </a:r>
                      <a:endParaRPr lang="en-GB" sz="1400" dirty="0"/>
                    </a:p>
                  </a:txBody>
                  <a:tcPr/>
                </a:tc>
                <a:tc>
                  <a:txBody>
                    <a:bodyPr/>
                    <a:lstStyle/>
                    <a:p>
                      <a:pPr algn="ctr"/>
                      <a:r>
                        <a:rPr lang="en-GB" sz="1400" dirty="0" smtClean="0"/>
                        <a:t>Patient 30</a:t>
                      </a:r>
                      <a:endParaRPr lang="en-GB" sz="1400" dirty="0"/>
                    </a:p>
                  </a:txBody>
                  <a:tcPr/>
                </a:tc>
                <a:extLst>
                  <a:ext uri="{0D108BD9-81ED-4DB2-BD59-A6C34878D82A}">
                    <a16:rowId xmlns:a16="http://schemas.microsoft.com/office/drawing/2014/main" val="2812320466"/>
                  </a:ext>
                </a:extLst>
              </a:tr>
              <a:tr h="370840">
                <a:tc>
                  <a:txBody>
                    <a:bodyPr/>
                    <a:lstStyle/>
                    <a:p>
                      <a:pPr algn="ctr"/>
                      <a:r>
                        <a:rPr lang="en-GB" sz="1400" dirty="0" smtClean="0"/>
                        <a:t>A</a:t>
                      </a:r>
                      <a:endParaRPr lang="en-GB" sz="1400" dirty="0"/>
                    </a:p>
                  </a:txBody>
                  <a:tcPr>
                    <a:solidFill>
                      <a:schemeClr val="accent2">
                        <a:lumMod val="40000"/>
                        <a:lumOff val="60000"/>
                      </a:schemeClr>
                    </a:solidFill>
                  </a:tcPr>
                </a:tc>
                <a:tc>
                  <a:txBody>
                    <a:bodyPr/>
                    <a:lstStyle/>
                    <a:p>
                      <a:pPr algn="ctr"/>
                      <a:r>
                        <a:rPr lang="en-GB" sz="1400" dirty="0" smtClean="0"/>
                        <a:t>12.5</a:t>
                      </a:r>
                      <a:endParaRPr lang="en-GB" sz="1400" dirty="0"/>
                    </a:p>
                  </a:txBody>
                  <a:tcPr/>
                </a:tc>
                <a:tc>
                  <a:txBody>
                    <a:bodyPr/>
                    <a:lstStyle/>
                    <a:p>
                      <a:pPr algn="ctr"/>
                      <a:r>
                        <a:rPr lang="en-GB" sz="1400" dirty="0" smtClean="0"/>
                        <a:t>13.9</a:t>
                      </a:r>
                      <a:endParaRPr lang="en-GB" sz="1400" dirty="0"/>
                    </a:p>
                  </a:txBody>
                  <a:tcPr/>
                </a:tc>
                <a:tc>
                  <a:txBody>
                    <a:bodyPr/>
                    <a:lstStyle/>
                    <a:p>
                      <a:pPr algn="ctr"/>
                      <a:r>
                        <a:rPr lang="en-GB" sz="1400" dirty="0" smtClean="0"/>
                        <a:t>8.4</a:t>
                      </a:r>
                      <a:endParaRPr lang="en-GB" sz="1400" dirty="0"/>
                    </a:p>
                  </a:txBody>
                  <a:tcPr/>
                </a:tc>
                <a:tc>
                  <a:txBody>
                    <a:bodyPr/>
                    <a:lstStyle/>
                    <a:p>
                      <a:pPr algn="ctr"/>
                      <a:r>
                        <a:rPr lang="en-GB" sz="1400" dirty="0" smtClean="0"/>
                        <a:t>11.3</a:t>
                      </a:r>
                      <a:endParaRPr lang="en-GB" sz="1400" dirty="0"/>
                    </a:p>
                  </a:txBody>
                  <a:tcPr/>
                </a:tc>
                <a:tc>
                  <a:txBody>
                    <a:bodyPr/>
                    <a:lstStyle/>
                    <a:p>
                      <a:pPr algn="ctr"/>
                      <a:r>
                        <a:rPr lang="en-GB" sz="1400" dirty="0" smtClean="0"/>
                        <a:t>12.9</a:t>
                      </a:r>
                      <a:endParaRPr lang="en-GB" sz="1400" dirty="0"/>
                    </a:p>
                  </a:txBody>
                  <a:tcPr/>
                </a:tc>
                <a:tc>
                  <a:txBody>
                    <a:bodyPr/>
                    <a:lstStyle/>
                    <a:p>
                      <a:pPr algn="ctr"/>
                      <a:r>
                        <a:rPr lang="en-GB" sz="1400" dirty="0" smtClean="0"/>
                        <a:t>…</a:t>
                      </a:r>
                      <a:endParaRPr lang="en-GB" sz="1400" dirty="0"/>
                    </a:p>
                  </a:txBody>
                  <a:tcPr/>
                </a:tc>
                <a:tc>
                  <a:txBody>
                    <a:bodyPr/>
                    <a:lstStyle/>
                    <a:p>
                      <a:pPr algn="ctr"/>
                      <a:r>
                        <a:rPr lang="en-GB" sz="1400" dirty="0" smtClean="0"/>
                        <a:t>22.4</a:t>
                      </a:r>
                      <a:endParaRPr lang="en-GB" sz="1400" dirty="0"/>
                    </a:p>
                  </a:txBody>
                  <a:tcPr/>
                </a:tc>
                <a:extLst>
                  <a:ext uri="{0D108BD9-81ED-4DB2-BD59-A6C34878D82A}">
                    <a16:rowId xmlns:a16="http://schemas.microsoft.com/office/drawing/2014/main" val="643360709"/>
                  </a:ext>
                </a:extLst>
              </a:tr>
              <a:tr h="370840">
                <a:tc>
                  <a:txBody>
                    <a:bodyPr/>
                    <a:lstStyle/>
                    <a:p>
                      <a:pPr algn="ctr"/>
                      <a:r>
                        <a:rPr lang="en-GB" sz="1400" dirty="0" smtClean="0"/>
                        <a:t>B</a:t>
                      </a:r>
                      <a:endParaRPr lang="en-GB" sz="1400" dirty="0"/>
                    </a:p>
                  </a:txBody>
                  <a:tcPr>
                    <a:solidFill>
                      <a:schemeClr val="accent2">
                        <a:lumMod val="40000"/>
                        <a:lumOff val="60000"/>
                      </a:schemeClr>
                    </a:solidFill>
                  </a:tcPr>
                </a:tc>
                <a:tc>
                  <a:txBody>
                    <a:bodyPr/>
                    <a:lstStyle/>
                    <a:p>
                      <a:pPr algn="ctr"/>
                      <a:r>
                        <a:rPr lang="en-GB" sz="1400" dirty="0" smtClean="0">
                          <a:effectLst/>
                        </a:rPr>
                        <a:t>18.2</a:t>
                      </a:r>
                      <a:endParaRPr lang="en-GB" sz="1400" dirty="0"/>
                    </a:p>
                  </a:txBody>
                  <a:tcPr/>
                </a:tc>
                <a:tc>
                  <a:txBody>
                    <a:bodyPr/>
                    <a:lstStyle/>
                    <a:p>
                      <a:pPr algn="ctr"/>
                      <a:r>
                        <a:rPr lang="en-GB" sz="1400" dirty="0" smtClean="0">
                          <a:effectLst/>
                        </a:rPr>
                        <a:t>11.1</a:t>
                      </a:r>
                      <a:endParaRPr lang="en-GB" sz="1400" dirty="0"/>
                    </a:p>
                  </a:txBody>
                  <a:tcPr/>
                </a:tc>
                <a:tc>
                  <a:txBody>
                    <a:bodyPr/>
                    <a:lstStyle/>
                    <a:p>
                      <a:pPr algn="ctr"/>
                      <a:r>
                        <a:rPr lang="en-GB" sz="1400" dirty="0" smtClean="0">
                          <a:effectLst/>
                        </a:rPr>
                        <a:t>16.4</a:t>
                      </a:r>
                      <a:endParaRPr lang="en-GB" sz="1400" dirty="0"/>
                    </a:p>
                  </a:txBody>
                  <a:tcPr/>
                </a:tc>
                <a:tc>
                  <a:txBody>
                    <a:bodyPr/>
                    <a:lstStyle/>
                    <a:p>
                      <a:pPr algn="ctr"/>
                      <a:r>
                        <a:rPr lang="en-GB" sz="1400" dirty="0" smtClean="0">
                          <a:effectLst/>
                        </a:rPr>
                        <a:t>15.8</a:t>
                      </a:r>
                      <a:endParaRPr lang="en-GB" sz="1400" dirty="0"/>
                    </a:p>
                  </a:txBody>
                  <a:tcPr/>
                </a:tc>
                <a:tc>
                  <a:txBody>
                    <a:bodyPr/>
                    <a:lstStyle/>
                    <a:p>
                      <a:pPr algn="ctr"/>
                      <a:r>
                        <a:rPr lang="en-GB" sz="1400" dirty="0" smtClean="0">
                          <a:effectLst/>
                        </a:rPr>
                        <a:t>15.6</a:t>
                      </a:r>
                      <a:endParaRPr lang="en-GB" sz="1400" dirty="0"/>
                    </a:p>
                  </a:txBody>
                  <a:tcPr/>
                </a:tc>
                <a:tc>
                  <a:txBody>
                    <a:bodyPr/>
                    <a:lstStyle/>
                    <a:p>
                      <a:pPr algn="ctr"/>
                      <a:r>
                        <a:rPr lang="en-GB" sz="1400" dirty="0" smtClean="0"/>
                        <a:t>….</a:t>
                      </a:r>
                      <a:endParaRPr lang="en-GB" sz="1400" dirty="0"/>
                    </a:p>
                  </a:txBody>
                  <a:tcPr/>
                </a:tc>
                <a:tc>
                  <a:txBody>
                    <a:bodyPr/>
                    <a:lstStyle/>
                    <a:p>
                      <a:pPr algn="ctr"/>
                      <a:r>
                        <a:rPr lang="en-GB" sz="1400" dirty="0" smtClean="0"/>
                        <a:t>24.3</a:t>
                      </a:r>
                      <a:endParaRPr lang="en-GB" sz="1400" dirty="0"/>
                    </a:p>
                  </a:txBody>
                  <a:tcPr/>
                </a:tc>
                <a:extLst>
                  <a:ext uri="{0D108BD9-81ED-4DB2-BD59-A6C34878D82A}">
                    <a16:rowId xmlns:a16="http://schemas.microsoft.com/office/drawing/2014/main" val="3641024121"/>
                  </a:ext>
                </a:extLst>
              </a:tr>
              <a:tr h="370840">
                <a:tc>
                  <a:txBody>
                    <a:bodyPr/>
                    <a:lstStyle/>
                    <a:p>
                      <a:pPr algn="ctr"/>
                      <a:r>
                        <a:rPr lang="en-GB" sz="1400" dirty="0" smtClean="0"/>
                        <a:t>…</a:t>
                      </a:r>
                      <a:endParaRPr lang="en-GB" sz="1400" dirty="0"/>
                    </a:p>
                  </a:txBody>
                  <a:tcPr>
                    <a:solidFill>
                      <a:schemeClr val="accent2">
                        <a:lumMod val="40000"/>
                        <a:lumOff val="60000"/>
                      </a:schemeClr>
                    </a:solidFill>
                  </a:tcPr>
                </a:tc>
                <a:tc>
                  <a:txBody>
                    <a:bodyPr/>
                    <a:lstStyle/>
                    <a:p>
                      <a:pPr algn="ctr"/>
                      <a:r>
                        <a:rPr lang="en-GB" sz="1400" dirty="0" smtClean="0"/>
                        <a:t>….</a:t>
                      </a:r>
                      <a:endParaRPr lang="en-GB" sz="1400" dirty="0"/>
                    </a:p>
                  </a:txBody>
                  <a:tcPr/>
                </a:tc>
                <a:tc>
                  <a:txBody>
                    <a:bodyPr/>
                    <a:lstStyle/>
                    <a:p>
                      <a:pPr algn="ctr"/>
                      <a:r>
                        <a:rPr lang="en-GB" sz="1400" dirty="0" smtClean="0"/>
                        <a:t>….</a:t>
                      </a:r>
                      <a:endParaRPr lang="en-GB" sz="1400" dirty="0"/>
                    </a:p>
                  </a:txBody>
                  <a:tcPr/>
                </a:tc>
                <a:tc>
                  <a:txBody>
                    <a:bodyPr/>
                    <a:lstStyle/>
                    <a:p>
                      <a:pPr algn="ctr"/>
                      <a:r>
                        <a:rPr lang="en-GB" sz="1400" dirty="0" smtClean="0"/>
                        <a:t>….</a:t>
                      </a:r>
                      <a:endParaRPr lang="en-GB" sz="1400" dirty="0"/>
                    </a:p>
                  </a:txBody>
                  <a:tcPr/>
                </a:tc>
                <a:tc>
                  <a:txBody>
                    <a:bodyPr/>
                    <a:lstStyle/>
                    <a:p>
                      <a:pPr algn="ctr"/>
                      <a:r>
                        <a:rPr lang="en-GB" sz="1400" dirty="0" smtClean="0"/>
                        <a:t>….</a:t>
                      </a:r>
                      <a:endParaRPr lang="en-GB" sz="1400" dirty="0"/>
                    </a:p>
                  </a:txBody>
                  <a:tcPr/>
                </a:tc>
                <a:tc>
                  <a:txBody>
                    <a:bodyPr/>
                    <a:lstStyle/>
                    <a:p>
                      <a:pPr algn="ctr"/>
                      <a:r>
                        <a:rPr lang="en-GB" sz="1400" dirty="0" smtClean="0"/>
                        <a:t>….</a:t>
                      </a:r>
                      <a:endParaRPr lang="en-GB" sz="1400" dirty="0"/>
                    </a:p>
                  </a:txBody>
                  <a:tcPr/>
                </a:tc>
                <a:tc>
                  <a:txBody>
                    <a:bodyPr/>
                    <a:lstStyle/>
                    <a:p>
                      <a:pPr algn="ctr"/>
                      <a:r>
                        <a:rPr lang="en-GB" sz="1400" dirty="0" smtClean="0"/>
                        <a:t>….</a:t>
                      </a:r>
                      <a:endParaRPr lang="en-GB" sz="1400" dirty="0"/>
                    </a:p>
                  </a:txBody>
                  <a:tcPr/>
                </a:tc>
                <a:tc>
                  <a:txBody>
                    <a:bodyPr/>
                    <a:lstStyle/>
                    <a:p>
                      <a:pPr algn="ctr"/>
                      <a:r>
                        <a:rPr lang="en-GB" sz="1400" dirty="0" smtClean="0"/>
                        <a:t>….</a:t>
                      </a:r>
                      <a:endParaRPr lang="en-GB" sz="1400" dirty="0"/>
                    </a:p>
                  </a:txBody>
                  <a:tcPr/>
                </a:tc>
                <a:extLst>
                  <a:ext uri="{0D108BD9-81ED-4DB2-BD59-A6C34878D82A}">
                    <a16:rowId xmlns:a16="http://schemas.microsoft.com/office/drawing/2014/main" val="764793309"/>
                  </a:ext>
                </a:extLst>
              </a:tr>
              <a:tr h="370840">
                <a:tc>
                  <a:txBody>
                    <a:bodyPr/>
                    <a:lstStyle/>
                    <a:p>
                      <a:pPr algn="ctr"/>
                      <a:r>
                        <a:rPr lang="en-GB" sz="1400" dirty="0" smtClean="0"/>
                        <a:t>J</a:t>
                      </a:r>
                      <a:endParaRPr lang="en-GB" sz="1400" dirty="0"/>
                    </a:p>
                  </a:txBody>
                  <a:tcPr>
                    <a:solidFill>
                      <a:schemeClr val="accent2">
                        <a:lumMod val="40000"/>
                        <a:lumOff val="60000"/>
                      </a:schemeClr>
                    </a:solidFill>
                  </a:tcPr>
                </a:tc>
                <a:tc>
                  <a:txBody>
                    <a:bodyPr/>
                    <a:lstStyle/>
                    <a:p>
                      <a:pPr algn="ctr"/>
                      <a:r>
                        <a:rPr lang="en-GB" sz="1400" dirty="0" smtClean="0">
                          <a:effectLst/>
                        </a:rPr>
                        <a:t>32.7</a:t>
                      </a:r>
                      <a:endParaRPr lang="en-GB" sz="1400" dirty="0"/>
                    </a:p>
                  </a:txBody>
                  <a:tcPr/>
                </a:tc>
                <a:tc>
                  <a:txBody>
                    <a:bodyPr/>
                    <a:lstStyle/>
                    <a:p>
                      <a:pPr algn="ctr"/>
                      <a:r>
                        <a:rPr lang="en-GB" sz="1400" dirty="0" smtClean="0">
                          <a:effectLst/>
                        </a:rPr>
                        <a:t>28.0</a:t>
                      </a:r>
                      <a:endParaRPr lang="en-GB" sz="1400" dirty="0"/>
                    </a:p>
                  </a:txBody>
                  <a:tcPr/>
                </a:tc>
                <a:tc>
                  <a:txBody>
                    <a:bodyPr/>
                    <a:lstStyle/>
                    <a:p>
                      <a:pPr algn="ctr"/>
                      <a:r>
                        <a:rPr lang="en-GB" sz="1400" dirty="0" smtClean="0">
                          <a:effectLst/>
                        </a:rPr>
                        <a:t>30.9</a:t>
                      </a:r>
                      <a:endParaRPr lang="en-GB" sz="1400" dirty="0"/>
                    </a:p>
                  </a:txBody>
                  <a:tcPr/>
                </a:tc>
                <a:tc>
                  <a:txBody>
                    <a:bodyPr/>
                    <a:lstStyle/>
                    <a:p>
                      <a:pPr algn="ctr"/>
                      <a:r>
                        <a:rPr lang="en-GB" sz="1400" dirty="0" smtClean="0">
                          <a:effectLst/>
                        </a:rPr>
                        <a:t>42.8</a:t>
                      </a:r>
                      <a:endParaRPr lang="en-GB" sz="1400" dirty="0"/>
                    </a:p>
                  </a:txBody>
                  <a:tcPr/>
                </a:tc>
                <a:tc>
                  <a:txBody>
                    <a:bodyPr/>
                    <a:lstStyle/>
                    <a:p>
                      <a:pPr algn="ctr"/>
                      <a:r>
                        <a:rPr lang="en-GB" sz="1400" dirty="0" smtClean="0">
                          <a:effectLst/>
                        </a:rPr>
                        <a:t>31.4</a:t>
                      </a:r>
                      <a:endParaRPr lang="en-GB" sz="1400" dirty="0"/>
                    </a:p>
                  </a:txBody>
                  <a:tcPr/>
                </a:tc>
                <a:tc>
                  <a:txBody>
                    <a:bodyPr/>
                    <a:lstStyle/>
                    <a:p>
                      <a:pPr algn="ctr"/>
                      <a:endParaRPr lang="en-GB" sz="1400" dirty="0"/>
                    </a:p>
                  </a:txBody>
                  <a:tcPr/>
                </a:tc>
                <a:tc>
                  <a:txBody>
                    <a:bodyPr/>
                    <a:lstStyle/>
                    <a:p>
                      <a:pPr algn="ctr"/>
                      <a:r>
                        <a:rPr lang="en-GB" sz="1400" dirty="0" smtClean="0"/>
                        <a:t>28.5</a:t>
                      </a:r>
                      <a:endParaRPr lang="en-GB" sz="1400" dirty="0"/>
                    </a:p>
                  </a:txBody>
                  <a:tcPr/>
                </a:tc>
                <a:extLst>
                  <a:ext uri="{0D108BD9-81ED-4DB2-BD59-A6C34878D82A}">
                    <a16:rowId xmlns:a16="http://schemas.microsoft.com/office/drawing/2014/main" val="2770134535"/>
                  </a:ext>
                </a:extLst>
              </a:tr>
            </a:tbl>
          </a:graphicData>
        </a:graphic>
      </p:graphicFrame>
      <p:sp>
        <p:nvSpPr>
          <p:cNvPr id="11" name="Rectangle 10"/>
          <p:cNvSpPr/>
          <p:nvPr/>
        </p:nvSpPr>
        <p:spPr>
          <a:xfrm>
            <a:off x="3011690" y="5050175"/>
            <a:ext cx="2879314" cy="369332"/>
          </a:xfrm>
          <a:prstGeom prst="rect">
            <a:avLst/>
          </a:prstGeom>
        </p:spPr>
        <p:txBody>
          <a:bodyPr wrap="none">
            <a:spAutoFit/>
          </a:bodyPr>
          <a:lstStyle/>
          <a:p>
            <a:r>
              <a:rPr lang="en-GB" dirty="0" smtClean="0"/>
              <a:t>Would need a 10D plot!!!!</a:t>
            </a:r>
            <a:endParaRPr lang="en-GB" dirty="0"/>
          </a:p>
        </p:txBody>
      </p:sp>
    </p:spTree>
    <p:extLst>
      <p:ext uri="{BB962C8B-B14F-4D97-AF65-F5344CB8AC3E}">
        <p14:creationId xmlns:p14="http://schemas.microsoft.com/office/powerpoint/2010/main" val="30094746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Experiment 3 – 10 genes</a:t>
            </a:r>
          </a:p>
        </p:txBody>
      </p:sp>
      <p:sp>
        <p:nvSpPr>
          <p:cNvPr id="3" name="AutoShape 2" descr="https://cdn-images-1.medium.com/max/1600/1*15tp_ICtkIEJSkno9WX9kg.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 name="Picture 9"/>
          <p:cNvPicPr>
            <a:picLocks noChangeAspect="1"/>
          </p:cNvPicPr>
          <p:nvPr/>
        </p:nvPicPr>
        <p:blipFill>
          <a:blip r:embed="rId3"/>
          <a:stretch>
            <a:fillRect/>
          </a:stretch>
        </p:blipFill>
        <p:spPr>
          <a:xfrm>
            <a:off x="965623" y="1065431"/>
            <a:ext cx="7569326" cy="5682908"/>
          </a:xfrm>
          <a:prstGeom prst="rect">
            <a:avLst/>
          </a:prstGeom>
        </p:spPr>
      </p:pic>
    </p:spTree>
    <p:extLst>
      <p:ext uri="{BB962C8B-B14F-4D97-AF65-F5344CB8AC3E}">
        <p14:creationId xmlns:p14="http://schemas.microsoft.com/office/powerpoint/2010/main" val="4688347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Dimensionality reduction techniques	</a:t>
            </a:r>
          </a:p>
        </p:txBody>
      </p:sp>
      <mc:AlternateContent xmlns:mc="http://schemas.openxmlformats.org/markup-compatibility/2006" xmlns:a14="http://schemas.microsoft.com/office/drawing/2010/main">
        <mc:Choice Requires="a14">
          <p:sp>
            <p:nvSpPr>
              <p:cNvPr id="2" name="Rectangle 1"/>
              <p:cNvSpPr/>
              <p:nvPr/>
            </p:nvSpPr>
            <p:spPr>
              <a:xfrm>
                <a:off x="194049" y="1223437"/>
                <a:ext cx="8514601" cy="5355312"/>
              </a:xfrm>
              <a:prstGeom prst="rect">
                <a:avLst/>
              </a:prstGeom>
            </p:spPr>
            <p:txBody>
              <a:bodyPr wrap="square">
                <a:spAutoFit/>
              </a:bodyPr>
              <a:lstStyle/>
              <a:p>
                <a:r>
                  <a:rPr lang="en-GB" dirty="0" smtClean="0"/>
                  <a:t>Allow reducing </a:t>
                </a:r>
                <a:r>
                  <a:rPr lang="en-GB" dirty="0"/>
                  <a:t>the number of </a:t>
                </a:r>
                <a:r>
                  <a:rPr lang="en-GB" dirty="0" smtClean="0"/>
                  <a:t>variables </a:t>
                </a:r>
                <a:r>
                  <a:rPr lang="en-GB" dirty="0"/>
                  <a:t>under </a:t>
                </a:r>
                <a:r>
                  <a:rPr lang="en-GB" dirty="0" smtClean="0"/>
                  <a:t>consideration by </a:t>
                </a:r>
                <a:r>
                  <a:rPr lang="en-GB" dirty="0"/>
                  <a:t>obtaining a set of principal </a:t>
                </a:r>
                <a:r>
                  <a:rPr lang="en-GB" dirty="0" smtClean="0"/>
                  <a:t>variables that contain most of the information (variance ) of the original ones. The most commonly used is principal component analysis (</a:t>
                </a:r>
                <a:r>
                  <a:rPr lang="en-GB" b="1" dirty="0" smtClean="0"/>
                  <a:t>PCA</a:t>
                </a:r>
                <a:r>
                  <a:rPr lang="en-GB" dirty="0" smtClean="0"/>
                  <a:t>).</a:t>
                </a:r>
              </a:p>
              <a:p>
                <a:endParaRPr lang="en-GB" dirty="0"/>
              </a:p>
              <a:p>
                <a:endParaRPr lang="en-GB" dirty="0" smtClean="0"/>
              </a:p>
              <a:p>
                <a:r>
                  <a:rPr lang="en-GB" dirty="0" smtClean="0"/>
                  <a:t>That is, starting from:</a:t>
                </a:r>
              </a:p>
              <a:p>
                <a:endParaRPr lang="en-GB" dirty="0"/>
              </a:p>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b="0" i="1" smtClean="0">
                              <a:latin typeface="Cambria Math" panose="02040503050406030204" pitchFamily="18" charset="0"/>
                            </a:rPr>
                            <m:t>2</m:t>
                          </m:r>
                        </m:sub>
                      </m:sSub>
                      <m:r>
                        <a:rPr lang="en-GB" b="0" i="0"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b="0" i="1" smtClean="0">
                              <a:latin typeface="Cambria Math" panose="02040503050406030204" pitchFamily="18" charset="0"/>
                            </a:rPr>
                            <m:t>3</m:t>
                          </m:r>
                        </m:sub>
                      </m:sSub>
                      <m:r>
                        <a:rPr lang="en-GB" b="0" i="1" smtClean="0">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i="1">
                              <a:latin typeface="Cambria Math" panose="02040503050406030204" pitchFamily="18" charset="0"/>
                            </a:rPr>
                            <m:t>1</m:t>
                          </m:r>
                          <m:r>
                            <a:rPr lang="en-GB" b="0" i="1" smtClean="0">
                              <a:latin typeface="Cambria Math" panose="02040503050406030204" pitchFamily="18" charset="0"/>
                            </a:rPr>
                            <m:t>00</m:t>
                          </m:r>
                        </m:sub>
                      </m:sSub>
                    </m:oMath>
                  </m:oMathPara>
                </a14:m>
                <a:endParaRPr lang="en-GB" dirty="0"/>
              </a:p>
              <a:p>
                <a:endParaRPr lang="en-GB" dirty="0"/>
              </a:p>
              <a:p>
                <a:r>
                  <a:rPr lang="en-GB" dirty="0" smtClean="0"/>
                  <a:t>I get to </a:t>
                </a:r>
              </a:p>
              <a:p>
                <a:endParaRPr lang="en-GB" dirty="0"/>
              </a:p>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b="0" i="1" smtClean="0">
                              <a:latin typeface="Cambria Math" panose="02040503050406030204" pitchFamily="18" charset="0"/>
                            </a:rPr>
                            <m:t>𝑃𝐶</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smtClean="0">
                              <a:latin typeface="Cambria Math" panose="02040503050406030204" pitchFamily="18" charset="0"/>
                            </a:rPr>
                          </m:ctrlPr>
                        </m:sSubPr>
                        <m:e>
                          <m:r>
                            <a:rPr lang="en-GB" b="0" i="1" smtClean="0">
                              <a:latin typeface="Cambria Math" panose="02040503050406030204" pitchFamily="18" charset="0"/>
                            </a:rPr>
                            <m:t>𝑃𝐶</m:t>
                          </m:r>
                        </m:e>
                        <m:sub>
                          <m:r>
                            <a:rPr lang="en-GB" i="1">
                              <a:latin typeface="Cambria Math" panose="02040503050406030204" pitchFamily="18" charset="0"/>
                            </a:rPr>
                            <m:t>2</m:t>
                          </m:r>
                        </m:sub>
                      </m:sSub>
                      <m:r>
                        <a:rPr lang="en-GB">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𝑃𝐶</m:t>
                          </m:r>
                        </m:e>
                        <m:sub>
                          <m:r>
                            <a:rPr lang="en-GB" i="1">
                              <a:latin typeface="Cambria Math" panose="02040503050406030204" pitchFamily="18" charset="0"/>
                            </a:rPr>
                            <m:t>3</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b="0" i="1" smtClean="0">
                              <a:latin typeface="Cambria Math" panose="02040503050406030204" pitchFamily="18" charset="0"/>
                            </a:rPr>
                            <m:t>𝑃𝐶</m:t>
                          </m:r>
                        </m:e>
                        <m:sub>
                          <m:r>
                            <a:rPr lang="en-GB" i="1">
                              <a:latin typeface="Cambria Math" panose="02040503050406030204" pitchFamily="18" charset="0"/>
                            </a:rPr>
                            <m:t>100</m:t>
                          </m:r>
                        </m:sub>
                      </m:sSub>
                    </m:oMath>
                  </m:oMathPara>
                </a14:m>
                <a:endParaRPr lang="en-GB" dirty="0"/>
              </a:p>
              <a:p>
                <a:endParaRPr lang="en-GB" dirty="0" smtClean="0"/>
              </a:p>
              <a:p>
                <a:r>
                  <a:rPr lang="en-GB" dirty="0" smtClean="0"/>
                  <a:t>PCs are created so that most of the variability of my original data is contained in the first few ones, so I may as well ignore the rest and use</a:t>
                </a:r>
              </a:p>
              <a:p>
                <a:endParaRPr lang="en-GB" dirty="0"/>
              </a:p>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b="0" i="1" smtClean="0">
                              <a:latin typeface="Cambria Math" panose="02040503050406030204" pitchFamily="18" charset="0"/>
                            </a:rPr>
                            <m:t>𝑃𝐶</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𝑃𝐶</m:t>
                          </m:r>
                        </m:e>
                        <m:sub>
                          <m:r>
                            <a:rPr lang="en-GB" i="1">
                              <a:latin typeface="Cambria Math" panose="02040503050406030204" pitchFamily="18" charset="0"/>
                            </a:rPr>
                            <m:t>2</m:t>
                          </m:r>
                        </m:sub>
                      </m:sSub>
                    </m:oMath>
                  </m:oMathPara>
                </a14:m>
                <a:endParaRPr lang="en-GB" dirty="0"/>
              </a:p>
              <a:p>
                <a:endParaRPr lang="en-GB" dirty="0" smtClean="0"/>
              </a:p>
              <a:p>
                <a:r>
                  <a:rPr lang="en-GB" dirty="0" smtClean="0"/>
                  <a:t>This is much easier to deal with!</a:t>
                </a:r>
                <a:endParaRPr lang="en-GB" dirty="0"/>
              </a:p>
            </p:txBody>
          </p:sp>
        </mc:Choice>
        <mc:Fallback xmlns="">
          <p:sp>
            <p:nvSpPr>
              <p:cNvPr id="2" name="Rectangle 1"/>
              <p:cNvSpPr>
                <a:spLocks noRot="1" noChangeAspect="1" noMove="1" noResize="1" noEditPoints="1" noAdjustHandles="1" noChangeArrowheads="1" noChangeShapeType="1" noTextEdit="1"/>
              </p:cNvSpPr>
              <p:nvPr/>
            </p:nvSpPr>
            <p:spPr>
              <a:xfrm>
                <a:off x="194049" y="1223437"/>
                <a:ext cx="8514601" cy="5355312"/>
              </a:xfrm>
              <a:prstGeom prst="rect">
                <a:avLst/>
              </a:prstGeom>
              <a:blipFill>
                <a:blip r:embed="rId3"/>
                <a:stretch>
                  <a:fillRect l="-644" t="-683" r="-787" b="-911"/>
                </a:stretch>
              </a:blipFill>
            </p:spPr>
            <p:txBody>
              <a:bodyPr/>
              <a:lstStyle/>
              <a:p>
                <a:r>
                  <a:rPr lang="en-GB">
                    <a:noFill/>
                  </a:rPr>
                  <a:t> </a:t>
                </a:r>
              </a:p>
            </p:txBody>
          </p:sp>
        </mc:Fallback>
      </mc:AlternateContent>
      <p:sp>
        <p:nvSpPr>
          <p:cNvPr id="3" name="AutoShape 2" descr="https://cdn-images-1.medium.com/max/1600/1*15tp_ICtkIEJSkno9WX9kg.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cxnSp>
        <p:nvCxnSpPr>
          <p:cNvPr id="7" name="Curved Connector 6"/>
          <p:cNvCxnSpPr>
            <a:stCxn id="12" idx="2"/>
          </p:cNvCxnSpPr>
          <p:nvPr/>
        </p:nvCxnSpPr>
        <p:spPr>
          <a:xfrm rot="5400000">
            <a:off x="6380378" y="3297244"/>
            <a:ext cx="854713" cy="1396644"/>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2" name="Rectangle 11"/>
          <p:cNvSpPr/>
          <p:nvPr/>
        </p:nvSpPr>
        <p:spPr>
          <a:xfrm>
            <a:off x="6109412" y="2829546"/>
            <a:ext cx="2793288" cy="738664"/>
          </a:xfrm>
          <a:prstGeom prst="rect">
            <a:avLst/>
          </a:prstGeom>
        </p:spPr>
        <p:txBody>
          <a:bodyPr wrap="square">
            <a:spAutoFit/>
          </a:bodyPr>
          <a:lstStyle/>
          <a:p>
            <a:r>
              <a:rPr lang="en-GB" sz="1400" dirty="0" smtClean="0"/>
              <a:t>PC = principal component;</a:t>
            </a:r>
          </a:p>
          <a:p>
            <a:r>
              <a:rPr lang="en-GB" sz="1400" dirty="0" smtClean="0"/>
              <a:t>each PC is a linear combination of the original variables</a:t>
            </a:r>
            <a:endParaRPr lang="en-GB" sz="1400" dirty="0"/>
          </a:p>
        </p:txBody>
      </p:sp>
    </p:spTree>
    <p:extLst>
      <p:ext uri="{BB962C8B-B14F-4D97-AF65-F5344CB8AC3E}">
        <p14:creationId xmlns:p14="http://schemas.microsoft.com/office/powerpoint/2010/main" val="224677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Experiment 3 – 10 genes</a:t>
            </a:r>
          </a:p>
        </p:txBody>
      </p:sp>
      <p:sp>
        <p:nvSpPr>
          <p:cNvPr id="2" name="Rectangle 1"/>
          <p:cNvSpPr/>
          <p:nvPr/>
        </p:nvSpPr>
        <p:spPr>
          <a:xfrm>
            <a:off x="194047" y="1413401"/>
            <a:ext cx="8514601" cy="369332"/>
          </a:xfrm>
          <a:prstGeom prst="rect">
            <a:avLst/>
          </a:prstGeom>
        </p:spPr>
        <p:txBody>
          <a:bodyPr wrap="square">
            <a:spAutoFit/>
          </a:bodyPr>
          <a:lstStyle/>
          <a:p>
            <a:r>
              <a:rPr lang="en-GB" dirty="0" smtClean="0"/>
              <a:t>I start from </a:t>
            </a:r>
            <a:endParaRPr lang="en-GB" dirty="0"/>
          </a:p>
        </p:txBody>
      </p:sp>
      <p:sp>
        <p:nvSpPr>
          <p:cNvPr id="3" name="AutoShape 2" descr="https://cdn-images-1.medium.com/max/1600/1*15tp_ICtkIEJSkno9WX9kg.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aphicFrame>
        <p:nvGraphicFramePr>
          <p:cNvPr id="6" name="Table 5"/>
          <p:cNvGraphicFramePr>
            <a:graphicFrameLocks noGrp="1"/>
          </p:cNvGraphicFramePr>
          <p:nvPr>
            <p:extLst/>
          </p:nvPr>
        </p:nvGraphicFramePr>
        <p:xfrm>
          <a:off x="215900" y="1782733"/>
          <a:ext cx="8534400" cy="185420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594671797"/>
                    </a:ext>
                  </a:extLst>
                </a:gridCol>
                <a:gridCol w="1066800">
                  <a:extLst>
                    <a:ext uri="{9D8B030D-6E8A-4147-A177-3AD203B41FA5}">
                      <a16:colId xmlns:a16="http://schemas.microsoft.com/office/drawing/2014/main" val="3144616932"/>
                    </a:ext>
                  </a:extLst>
                </a:gridCol>
                <a:gridCol w="1066800">
                  <a:extLst>
                    <a:ext uri="{9D8B030D-6E8A-4147-A177-3AD203B41FA5}">
                      <a16:colId xmlns:a16="http://schemas.microsoft.com/office/drawing/2014/main" val="4274350129"/>
                    </a:ext>
                  </a:extLst>
                </a:gridCol>
                <a:gridCol w="1066800">
                  <a:extLst>
                    <a:ext uri="{9D8B030D-6E8A-4147-A177-3AD203B41FA5}">
                      <a16:colId xmlns:a16="http://schemas.microsoft.com/office/drawing/2014/main" val="757359177"/>
                    </a:ext>
                  </a:extLst>
                </a:gridCol>
                <a:gridCol w="1066800">
                  <a:extLst>
                    <a:ext uri="{9D8B030D-6E8A-4147-A177-3AD203B41FA5}">
                      <a16:colId xmlns:a16="http://schemas.microsoft.com/office/drawing/2014/main" val="2990547220"/>
                    </a:ext>
                  </a:extLst>
                </a:gridCol>
                <a:gridCol w="1066800">
                  <a:extLst>
                    <a:ext uri="{9D8B030D-6E8A-4147-A177-3AD203B41FA5}">
                      <a16:colId xmlns:a16="http://schemas.microsoft.com/office/drawing/2014/main" val="1842782814"/>
                    </a:ext>
                  </a:extLst>
                </a:gridCol>
                <a:gridCol w="1066800">
                  <a:extLst>
                    <a:ext uri="{9D8B030D-6E8A-4147-A177-3AD203B41FA5}">
                      <a16:colId xmlns:a16="http://schemas.microsoft.com/office/drawing/2014/main" val="1539809543"/>
                    </a:ext>
                  </a:extLst>
                </a:gridCol>
                <a:gridCol w="1066800">
                  <a:extLst>
                    <a:ext uri="{9D8B030D-6E8A-4147-A177-3AD203B41FA5}">
                      <a16:colId xmlns:a16="http://schemas.microsoft.com/office/drawing/2014/main" val="621367070"/>
                    </a:ext>
                  </a:extLst>
                </a:gridCol>
              </a:tblGrid>
              <a:tr h="370840">
                <a:tc>
                  <a:txBody>
                    <a:bodyPr/>
                    <a:lstStyle/>
                    <a:p>
                      <a:pPr algn="ctr"/>
                      <a:endParaRPr lang="en-GB" sz="1400" dirty="0"/>
                    </a:p>
                  </a:txBody>
                  <a:tcPr/>
                </a:tc>
                <a:tc>
                  <a:txBody>
                    <a:bodyPr/>
                    <a:lstStyle/>
                    <a:p>
                      <a:pPr algn="ctr"/>
                      <a:r>
                        <a:rPr lang="en-GB" sz="1400" dirty="0" smtClean="0"/>
                        <a:t>Patient 1</a:t>
                      </a:r>
                      <a:endParaRPr lang="en-GB" sz="1400" dirty="0"/>
                    </a:p>
                  </a:txBody>
                  <a:tcPr/>
                </a:tc>
                <a:tc>
                  <a:txBody>
                    <a:bodyPr/>
                    <a:lstStyle/>
                    <a:p>
                      <a:pPr algn="ctr"/>
                      <a:r>
                        <a:rPr lang="en-GB" sz="1400" dirty="0" smtClean="0"/>
                        <a:t>Patient </a:t>
                      </a:r>
                      <a:r>
                        <a:rPr lang="en-GB" sz="1400" baseline="0" dirty="0" smtClean="0"/>
                        <a:t>2</a:t>
                      </a:r>
                      <a:endParaRPr lang="en-GB" sz="1400" dirty="0"/>
                    </a:p>
                  </a:txBody>
                  <a:tcPr/>
                </a:tc>
                <a:tc>
                  <a:txBody>
                    <a:bodyPr/>
                    <a:lstStyle/>
                    <a:p>
                      <a:pPr algn="ctr"/>
                      <a:r>
                        <a:rPr lang="en-GB" sz="1400" dirty="0" smtClean="0"/>
                        <a:t>Patient 3</a:t>
                      </a:r>
                      <a:endParaRPr lang="en-GB" sz="1400" dirty="0"/>
                    </a:p>
                  </a:txBody>
                  <a:tcPr/>
                </a:tc>
                <a:tc>
                  <a:txBody>
                    <a:bodyPr/>
                    <a:lstStyle/>
                    <a:p>
                      <a:pPr algn="ctr"/>
                      <a:r>
                        <a:rPr lang="en-GB" sz="1400" dirty="0" smtClean="0"/>
                        <a:t> Patient 4</a:t>
                      </a:r>
                      <a:endParaRPr lang="en-GB" sz="1400" dirty="0"/>
                    </a:p>
                  </a:txBody>
                  <a:tcPr/>
                </a:tc>
                <a:tc>
                  <a:txBody>
                    <a:bodyPr/>
                    <a:lstStyle/>
                    <a:p>
                      <a:pPr algn="ctr"/>
                      <a:r>
                        <a:rPr lang="en-GB" sz="1400" dirty="0" smtClean="0"/>
                        <a:t>Patient 5</a:t>
                      </a:r>
                      <a:endParaRPr lang="en-GB" sz="1400" dirty="0"/>
                    </a:p>
                  </a:txBody>
                  <a:tcPr/>
                </a:tc>
                <a:tc>
                  <a:txBody>
                    <a:bodyPr/>
                    <a:lstStyle/>
                    <a:p>
                      <a:pPr algn="ctr"/>
                      <a:r>
                        <a:rPr lang="en-GB" sz="1400" dirty="0" smtClean="0"/>
                        <a:t>…</a:t>
                      </a:r>
                      <a:endParaRPr lang="en-GB" sz="1400" dirty="0"/>
                    </a:p>
                  </a:txBody>
                  <a:tcPr/>
                </a:tc>
                <a:tc>
                  <a:txBody>
                    <a:bodyPr/>
                    <a:lstStyle/>
                    <a:p>
                      <a:pPr algn="ctr"/>
                      <a:r>
                        <a:rPr lang="en-GB" sz="1400" dirty="0" smtClean="0"/>
                        <a:t>Patient 30</a:t>
                      </a:r>
                      <a:endParaRPr lang="en-GB" sz="1400" dirty="0"/>
                    </a:p>
                  </a:txBody>
                  <a:tcPr/>
                </a:tc>
                <a:extLst>
                  <a:ext uri="{0D108BD9-81ED-4DB2-BD59-A6C34878D82A}">
                    <a16:rowId xmlns:a16="http://schemas.microsoft.com/office/drawing/2014/main" val="2812320466"/>
                  </a:ext>
                </a:extLst>
              </a:tr>
              <a:tr h="370840">
                <a:tc>
                  <a:txBody>
                    <a:bodyPr/>
                    <a:lstStyle/>
                    <a:p>
                      <a:pPr algn="ctr"/>
                      <a:r>
                        <a:rPr lang="en-GB" sz="1400" dirty="0" smtClean="0"/>
                        <a:t>A</a:t>
                      </a:r>
                      <a:endParaRPr lang="en-GB" sz="1400" dirty="0"/>
                    </a:p>
                  </a:txBody>
                  <a:tcPr/>
                </a:tc>
                <a:tc>
                  <a:txBody>
                    <a:bodyPr/>
                    <a:lstStyle/>
                    <a:p>
                      <a:pPr algn="ctr"/>
                      <a:r>
                        <a:rPr lang="en-GB" sz="1400" dirty="0" smtClean="0"/>
                        <a:t>12.5</a:t>
                      </a:r>
                      <a:endParaRPr lang="en-GB" sz="1400" dirty="0"/>
                    </a:p>
                  </a:txBody>
                  <a:tcPr/>
                </a:tc>
                <a:tc>
                  <a:txBody>
                    <a:bodyPr/>
                    <a:lstStyle/>
                    <a:p>
                      <a:pPr algn="ctr"/>
                      <a:r>
                        <a:rPr lang="en-GB" sz="1400" dirty="0" smtClean="0"/>
                        <a:t>13.9</a:t>
                      </a:r>
                      <a:endParaRPr lang="en-GB" sz="1400" dirty="0"/>
                    </a:p>
                  </a:txBody>
                  <a:tcPr/>
                </a:tc>
                <a:tc>
                  <a:txBody>
                    <a:bodyPr/>
                    <a:lstStyle/>
                    <a:p>
                      <a:pPr algn="ctr"/>
                      <a:r>
                        <a:rPr lang="en-GB" sz="1400" dirty="0" smtClean="0"/>
                        <a:t>8.4</a:t>
                      </a:r>
                      <a:endParaRPr lang="en-GB" sz="1400" dirty="0"/>
                    </a:p>
                  </a:txBody>
                  <a:tcPr/>
                </a:tc>
                <a:tc>
                  <a:txBody>
                    <a:bodyPr/>
                    <a:lstStyle/>
                    <a:p>
                      <a:pPr algn="ctr"/>
                      <a:r>
                        <a:rPr lang="en-GB" sz="1400" dirty="0" smtClean="0"/>
                        <a:t>11.3</a:t>
                      </a:r>
                      <a:endParaRPr lang="en-GB" sz="1400" dirty="0"/>
                    </a:p>
                  </a:txBody>
                  <a:tcPr/>
                </a:tc>
                <a:tc>
                  <a:txBody>
                    <a:bodyPr/>
                    <a:lstStyle/>
                    <a:p>
                      <a:pPr algn="ctr"/>
                      <a:r>
                        <a:rPr lang="en-GB" sz="1400" dirty="0" smtClean="0"/>
                        <a:t>12.9</a:t>
                      </a:r>
                      <a:endParaRPr lang="en-GB" sz="1400" dirty="0"/>
                    </a:p>
                  </a:txBody>
                  <a:tcPr/>
                </a:tc>
                <a:tc>
                  <a:txBody>
                    <a:bodyPr/>
                    <a:lstStyle/>
                    <a:p>
                      <a:pPr algn="ctr"/>
                      <a:r>
                        <a:rPr lang="en-GB" sz="1400" dirty="0" smtClean="0"/>
                        <a:t>…</a:t>
                      </a:r>
                      <a:endParaRPr lang="en-GB" sz="1400" dirty="0"/>
                    </a:p>
                  </a:txBody>
                  <a:tcPr/>
                </a:tc>
                <a:tc>
                  <a:txBody>
                    <a:bodyPr/>
                    <a:lstStyle/>
                    <a:p>
                      <a:pPr algn="ctr"/>
                      <a:r>
                        <a:rPr lang="en-GB" sz="1400" dirty="0" smtClean="0"/>
                        <a:t>22.4</a:t>
                      </a:r>
                      <a:endParaRPr lang="en-GB" sz="1400" dirty="0"/>
                    </a:p>
                  </a:txBody>
                  <a:tcPr/>
                </a:tc>
                <a:extLst>
                  <a:ext uri="{0D108BD9-81ED-4DB2-BD59-A6C34878D82A}">
                    <a16:rowId xmlns:a16="http://schemas.microsoft.com/office/drawing/2014/main" val="643360709"/>
                  </a:ext>
                </a:extLst>
              </a:tr>
              <a:tr h="370840">
                <a:tc>
                  <a:txBody>
                    <a:bodyPr/>
                    <a:lstStyle/>
                    <a:p>
                      <a:pPr algn="ctr"/>
                      <a:r>
                        <a:rPr lang="en-GB" sz="1400" dirty="0" smtClean="0"/>
                        <a:t>B</a:t>
                      </a:r>
                      <a:endParaRPr lang="en-GB" sz="1400" dirty="0"/>
                    </a:p>
                  </a:txBody>
                  <a:tcPr/>
                </a:tc>
                <a:tc>
                  <a:txBody>
                    <a:bodyPr/>
                    <a:lstStyle/>
                    <a:p>
                      <a:pPr algn="ctr"/>
                      <a:r>
                        <a:rPr lang="en-GB" sz="1400" dirty="0" smtClean="0">
                          <a:effectLst/>
                        </a:rPr>
                        <a:t>18.2</a:t>
                      </a:r>
                      <a:endParaRPr lang="en-GB" sz="1400" dirty="0"/>
                    </a:p>
                  </a:txBody>
                  <a:tcPr/>
                </a:tc>
                <a:tc>
                  <a:txBody>
                    <a:bodyPr/>
                    <a:lstStyle/>
                    <a:p>
                      <a:pPr algn="ctr"/>
                      <a:r>
                        <a:rPr lang="en-GB" sz="1400" dirty="0" smtClean="0">
                          <a:effectLst/>
                        </a:rPr>
                        <a:t>11.1</a:t>
                      </a:r>
                      <a:endParaRPr lang="en-GB" sz="1400" dirty="0"/>
                    </a:p>
                  </a:txBody>
                  <a:tcPr/>
                </a:tc>
                <a:tc>
                  <a:txBody>
                    <a:bodyPr/>
                    <a:lstStyle/>
                    <a:p>
                      <a:pPr algn="ctr"/>
                      <a:r>
                        <a:rPr lang="en-GB" sz="1400" dirty="0" smtClean="0">
                          <a:effectLst/>
                        </a:rPr>
                        <a:t>16.4</a:t>
                      </a:r>
                      <a:endParaRPr lang="en-GB" sz="1400" dirty="0"/>
                    </a:p>
                  </a:txBody>
                  <a:tcPr/>
                </a:tc>
                <a:tc>
                  <a:txBody>
                    <a:bodyPr/>
                    <a:lstStyle/>
                    <a:p>
                      <a:pPr algn="ctr"/>
                      <a:r>
                        <a:rPr lang="en-GB" sz="1400" dirty="0" smtClean="0">
                          <a:effectLst/>
                        </a:rPr>
                        <a:t>15.8</a:t>
                      </a:r>
                      <a:endParaRPr lang="en-GB" sz="1400" dirty="0"/>
                    </a:p>
                  </a:txBody>
                  <a:tcPr/>
                </a:tc>
                <a:tc>
                  <a:txBody>
                    <a:bodyPr/>
                    <a:lstStyle/>
                    <a:p>
                      <a:pPr algn="ctr"/>
                      <a:r>
                        <a:rPr lang="en-GB" sz="1400" dirty="0" smtClean="0">
                          <a:effectLst/>
                        </a:rPr>
                        <a:t>15.6</a:t>
                      </a:r>
                      <a:endParaRPr lang="en-GB" sz="1400" dirty="0"/>
                    </a:p>
                  </a:txBody>
                  <a:tcPr/>
                </a:tc>
                <a:tc>
                  <a:txBody>
                    <a:bodyPr/>
                    <a:lstStyle/>
                    <a:p>
                      <a:pPr algn="ctr"/>
                      <a:r>
                        <a:rPr lang="en-GB" sz="1400" dirty="0" smtClean="0"/>
                        <a:t>….</a:t>
                      </a:r>
                      <a:endParaRPr lang="en-GB" sz="1400" dirty="0"/>
                    </a:p>
                  </a:txBody>
                  <a:tcPr/>
                </a:tc>
                <a:tc>
                  <a:txBody>
                    <a:bodyPr/>
                    <a:lstStyle/>
                    <a:p>
                      <a:pPr algn="ctr"/>
                      <a:r>
                        <a:rPr lang="en-GB" sz="1400" dirty="0" smtClean="0"/>
                        <a:t>24.3</a:t>
                      </a:r>
                      <a:endParaRPr lang="en-GB" sz="1400" dirty="0"/>
                    </a:p>
                  </a:txBody>
                  <a:tcPr/>
                </a:tc>
                <a:extLst>
                  <a:ext uri="{0D108BD9-81ED-4DB2-BD59-A6C34878D82A}">
                    <a16:rowId xmlns:a16="http://schemas.microsoft.com/office/drawing/2014/main" val="3641024121"/>
                  </a:ext>
                </a:extLst>
              </a:tr>
              <a:tr h="370840">
                <a:tc>
                  <a:txBody>
                    <a:bodyPr/>
                    <a:lstStyle/>
                    <a:p>
                      <a:pPr algn="ctr"/>
                      <a:r>
                        <a:rPr lang="en-GB" sz="1400" dirty="0" smtClean="0"/>
                        <a:t>…</a:t>
                      </a:r>
                      <a:endParaRPr lang="en-GB" sz="1400" dirty="0"/>
                    </a:p>
                  </a:txBody>
                  <a:tcPr/>
                </a:tc>
                <a:tc>
                  <a:txBody>
                    <a:bodyPr/>
                    <a:lstStyle/>
                    <a:p>
                      <a:pPr algn="ctr"/>
                      <a:r>
                        <a:rPr lang="en-GB" sz="1400" dirty="0" smtClean="0"/>
                        <a:t>….</a:t>
                      </a:r>
                      <a:endParaRPr lang="en-GB" sz="1400" dirty="0"/>
                    </a:p>
                  </a:txBody>
                  <a:tcPr/>
                </a:tc>
                <a:tc>
                  <a:txBody>
                    <a:bodyPr/>
                    <a:lstStyle/>
                    <a:p>
                      <a:pPr algn="ctr"/>
                      <a:r>
                        <a:rPr lang="en-GB" sz="1400" dirty="0" smtClean="0"/>
                        <a:t>….</a:t>
                      </a:r>
                      <a:endParaRPr lang="en-GB" sz="1400" dirty="0"/>
                    </a:p>
                  </a:txBody>
                  <a:tcPr/>
                </a:tc>
                <a:tc>
                  <a:txBody>
                    <a:bodyPr/>
                    <a:lstStyle/>
                    <a:p>
                      <a:pPr algn="ctr"/>
                      <a:r>
                        <a:rPr lang="en-GB" sz="1400" dirty="0" smtClean="0"/>
                        <a:t>….</a:t>
                      </a:r>
                      <a:endParaRPr lang="en-GB" sz="1400" dirty="0"/>
                    </a:p>
                  </a:txBody>
                  <a:tcPr/>
                </a:tc>
                <a:tc>
                  <a:txBody>
                    <a:bodyPr/>
                    <a:lstStyle/>
                    <a:p>
                      <a:pPr algn="ctr"/>
                      <a:r>
                        <a:rPr lang="en-GB" sz="1400" dirty="0" smtClean="0"/>
                        <a:t>….</a:t>
                      </a:r>
                      <a:endParaRPr lang="en-GB" sz="1400" dirty="0"/>
                    </a:p>
                  </a:txBody>
                  <a:tcPr/>
                </a:tc>
                <a:tc>
                  <a:txBody>
                    <a:bodyPr/>
                    <a:lstStyle/>
                    <a:p>
                      <a:pPr algn="ctr"/>
                      <a:r>
                        <a:rPr lang="en-GB" sz="1400" dirty="0" smtClean="0"/>
                        <a:t>….</a:t>
                      </a:r>
                      <a:endParaRPr lang="en-GB" sz="1400" dirty="0"/>
                    </a:p>
                  </a:txBody>
                  <a:tcPr/>
                </a:tc>
                <a:tc>
                  <a:txBody>
                    <a:bodyPr/>
                    <a:lstStyle/>
                    <a:p>
                      <a:pPr algn="ctr"/>
                      <a:r>
                        <a:rPr lang="en-GB" sz="1400" dirty="0" smtClean="0"/>
                        <a:t>….</a:t>
                      </a:r>
                      <a:endParaRPr lang="en-GB" sz="1400" dirty="0"/>
                    </a:p>
                  </a:txBody>
                  <a:tcPr/>
                </a:tc>
                <a:tc>
                  <a:txBody>
                    <a:bodyPr/>
                    <a:lstStyle/>
                    <a:p>
                      <a:pPr algn="ctr"/>
                      <a:r>
                        <a:rPr lang="en-GB" sz="1400" dirty="0" smtClean="0"/>
                        <a:t>….</a:t>
                      </a:r>
                      <a:endParaRPr lang="en-GB" sz="1400" dirty="0"/>
                    </a:p>
                  </a:txBody>
                  <a:tcPr/>
                </a:tc>
                <a:extLst>
                  <a:ext uri="{0D108BD9-81ED-4DB2-BD59-A6C34878D82A}">
                    <a16:rowId xmlns:a16="http://schemas.microsoft.com/office/drawing/2014/main" val="764793309"/>
                  </a:ext>
                </a:extLst>
              </a:tr>
              <a:tr h="370840">
                <a:tc>
                  <a:txBody>
                    <a:bodyPr/>
                    <a:lstStyle/>
                    <a:p>
                      <a:pPr algn="ctr"/>
                      <a:r>
                        <a:rPr lang="en-GB" sz="1400" dirty="0" smtClean="0"/>
                        <a:t>J</a:t>
                      </a:r>
                      <a:endParaRPr lang="en-GB" sz="1400" dirty="0"/>
                    </a:p>
                  </a:txBody>
                  <a:tcPr/>
                </a:tc>
                <a:tc>
                  <a:txBody>
                    <a:bodyPr/>
                    <a:lstStyle/>
                    <a:p>
                      <a:pPr algn="ctr"/>
                      <a:r>
                        <a:rPr lang="en-GB" sz="1400" dirty="0" smtClean="0">
                          <a:effectLst/>
                        </a:rPr>
                        <a:t>32.7</a:t>
                      </a:r>
                      <a:endParaRPr lang="en-GB" sz="1400" dirty="0"/>
                    </a:p>
                  </a:txBody>
                  <a:tcPr/>
                </a:tc>
                <a:tc>
                  <a:txBody>
                    <a:bodyPr/>
                    <a:lstStyle/>
                    <a:p>
                      <a:pPr algn="ctr"/>
                      <a:r>
                        <a:rPr lang="en-GB" sz="1400" dirty="0" smtClean="0">
                          <a:effectLst/>
                        </a:rPr>
                        <a:t>28.0</a:t>
                      </a:r>
                      <a:endParaRPr lang="en-GB" sz="1400" dirty="0"/>
                    </a:p>
                  </a:txBody>
                  <a:tcPr/>
                </a:tc>
                <a:tc>
                  <a:txBody>
                    <a:bodyPr/>
                    <a:lstStyle/>
                    <a:p>
                      <a:pPr algn="ctr"/>
                      <a:r>
                        <a:rPr lang="en-GB" sz="1400" dirty="0" smtClean="0">
                          <a:effectLst/>
                        </a:rPr>
                        <a:t>30.9</a:t>
                      </a:r>
                      <a:endParaRPr lang="en-GB" sz="1400" dirty="0"/>
                    </a:p>
                  </a:txBody>
                  <a:tcPr/>
                </a:tc>
                <a:tc>
                  <a:txBody>
                    <a:bodyPr/>
                    <a:lstStyle/>
                    <a:p>
                      <a:pPr algn="ctr"/>
                      <a:r>
                        <a:rPr lang="en-GB" sz="1400" dirty="0" smtClean="0">
                          <a:effectLst/>
                        </a:rPr>
                        <a:t>42.8</a:t>
                      </a:r>
                      <a:endParaRPr lang="en-GB" sz="1400" dirty="0"/>
                    </a:p>
                  </a:txBody>
                  <a:tcPr/>
                </a:tc>
                <a:tc>
                  <a:txBody>
                    <a:bodyPr/>
                    <a:lstStyle/>
                    <a:p>
                      <a:pPr algn="ctr"/>
                      <a:r>
                        <a:rPr lang="en-GB" sz="1400" dirty="0" smtClean="0">
                          <a:effectLst/>
                        </a:rPr>
                        <a:t>31.4</a:t>
                      </a:r>
                      <a:endParaRPr lang="en-GB" sz="1400" dirty="0"/>
                    </a:p>
                  </a:txBody>
                  <a:tcPr/>
                </a:tc>
                <a:tc>
                  <a:txBody>
                    <a:bodyPr/>
                    <a:lstStyle/>
                    <a:p>
                      <a:pPr algn="ctr"/>
                      <a:endParaRPr lang="en-GB" sz="1400" dirty="0"/>
                    </a:p>
                  </a:txBody>
                  <a:tcPr/>
                </a:tc>
                <a:tc>
                  <a:txBody>
                    <a:bodyPr/>
                    <a:lstStyle/>
                    <a:p>
                      <a:pPr algn="ctr"/>
                      <a:r>
                        <a:rPr lang="en-GB" sz="1400" dirty="0" smtClean="0"/>
                        <a:t>28.5</a:t>
                      </a:r>
                      <a:endParaRPr lang="en-GB" sz="1400" dirty="0"/>
                    </a:p>
                  </a:txBody>
                  <a:tcPr/>
                </a:tc>
                <a:extLst>
                  <a:ext uri="{0D108BD9-81ED-4DB2-BD59-A6C34878D82A}">
                    <a16:rowId xmlns:a16="http://schemas.microsoft.com/office/drawing/2014/main" val="2770134535"/>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414576904"/>
              </p:ext>
            </p:extLst>
          </p:nvPr>
        </p:nvGraphicFramePr>
        <p:xfrm>
          <a:off x="215900" y="4746912"/>
          <a:ext cx="8534400" cy="111252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594671797"/>
                    </a:ext>
                  </a:extLst>
                </a:gridCol>
                <a:gridCol w="1066800">
                  <a:extLst>
                    <a:ext uri="{9D8B030D-6E8A-4147-A177-3AD203B41FA5}">
                      <a16:colId xmlns:a16="http://schemas.microsoft.com/office/drawing/2014/main" val="3144616932"/>
                    </a:ext>
                  </a:extLst>
                </a:gridCol>
                <a:gridCol w="1066800">
                  <a:extLst>
                    <a:ext uri="{9D8B030D-6E8A-4147-A177-3AD203B41FA5}">
                      <a16:colId xmlns:a16="http://schemas.microsoft.com/office/drawing/2014/main" val="4274350129"/>
                    </a:ext>
                  </a:extLst>
                </a:gridCol>
                <a:gridCol w="1066800">
                  <a:extLst>
                    <a:ext uri="{9D8B030D-6E8A-4147-A177-3AD203B41FA5}">
                      <a16:colId xmlns:a16="http://schemas.microsoft.com/office/drawing/2014/main" val="757359177"/>
                    </a:ext>
                  </a:extLst>
                </a:gridCol>
                <a:gridCol w="1066800">
                  <a:extLst>
                    <a:ext uri="{9D8B030D-6E8A-4147-A177-3AD203B41FA5}">
                      <a16:colId xmlns:a16="http://schemas.microsoft.com/office/drawing/2014/main" val="2990547220"/>
                    </a:ext>
                  </a:extLst>
                </a:gridCol>
                <a:gridCol w="1066800">
                  <a:extLst>
                    <a:ext uri="{9D8B030D-6E8A-4147-A177-3AD203B41FA5}">
                      <a16:colId xmlns:a16="http://schemas.microsoft.com/office/drawing/2014/main" val="1842782814"/>
                    </a:ext>
                  </a:extLst>
                </a:gridCol>
                <a:gridCol w="1066800">
                  <a:extLst>
                    <a:ext uri="{9D8B030D-6E8A-4147-A177-3AD203B41FA5}">
                      <a16:colId xmlns:a16="http://schemas.microsoft.com/office/drawing/2014/main" val="1539809543"/>
                    </a:ext>
                  </a:extLst>
                </a:gridCol>
                <a:gridCol w="1066800">
                  <a:extLst>
                    <a:ext uri="{9D8B030D-6E8A-4147-A177-3AD203B41FA5}">
                      <a16:colId xmlns:a16="http://schemas.microsoft.com/office/drawing/2014/main" val="621367070"/>
                    </a:ext>
                  </a:extLst>
                </a:gridCol>
              </a:tblGrid>
              <a:tr h="370840">
                <a:tc>
                  <a:txBody>
                    <a:bodyPr/>
                    <a:lstStyle/>
                    <a:p>
                      <a:pPr algn="ctr"/>
                      <a:endParaRPr lang="en-GB" sz="1400" dirty="0"/>
                    </a:p>
                  </a:txBody>
                  <a:tcPr/>
                </a:tc>
                <a:tc>
                  <a:txBody>
                    <a:bodyPr/>
                    <a:lstStyle/>
                    <a:p>
                      <a:pPr algn="ctr"/>
                      <a:r>
                        <a:rPr lang="en-GB" sz="1400" dirty="0" smtClean="0"/>
                        <a:t>Patient 1</a:t>
                      </a:r>
                      <a:endParaRPr lang="en-GB" sz="1400" dirty="0"/>
                    </a:p>
                  </a:txBody>
                  <a:tcPr/>
                </a:tc>
                <a:tc>
                  <a:txBody>
                    <a:bodyPr/>
                    <a:lstStyle/>
                    <a:p>
                      <a:pPr algn="ctr"/>
                      <a:r>
                        <a:rPr lang="en-GB" sz="1400" dirty="0" smtClean="0"/>
                        <a:t>Patient </a:t>
                      </a:r>
                      <a:r>
                        <a:rPr lang="en-GB" sz="1400" baseline="0" dirty="0" smtClean="0"/>
                        <a:t>2</a:t>
                      </a:r>
                      <a:endParaRPr lang="en-GB" sz="1400" dirty="0"/>
                    </a:p>
                  </a:txBody>
                  <a:tcPr/>
                </a:tc>
                <a:tc>
                  <a:txBody>
                    <a:bodyPr/>
                    <a:lstStyle/>
                    <a:p>
                      <a:pPr algn="ctr"/>
                      <a:r>
                        <a:rPr lang="en-GB" sz="1400" dirty="0" smtClean="0"/>
                        <a:t>Patient 3</a:t>
                      </a:r>
                      <a:endParaRPr lang="en-GB" sz="1400" dirty="0"/>
                    </a:p>
                  </a:txBody>
                  <a:tcPr/>
                </a:tc>
                <a:tc>
                  <a:txBody>
                    <a:bodyPr/>
                    <a:lstStyle/>
                    <a:p>
                      <a:pPr algn="ctr"/>
                      <a:r>
                        <a:rPr lang="en-GB" sz="1400" dirty="0" smtClean="0"/>
                        <a:t> Patient 4</a:t>
                      </a:r>
                      <a:endParaRPr lang="en-GB" sz="1400" dirty="0"/>
                    </a:p>
                  </a:txBody>
                  <a:tcPr/>
                </a:tc>
                <a:tc>
                  <a:txBody>
                    <a:bodyPr/>
                    <a:lstStyle/>
                    <a:p>
                      <a:pPr algn="ctr"/>
                      <a:r>
                        <a:rPr lang="en-GB" sz="1400" dirty="0" smtClean="0"/>
                        <a:t>Patient 5</a:t>
                      </a:r>
                      <a:endParaRPr lang="en-GB" sz="1400" dirty="0"/>
                    </a:p>
                  </a:txBody>
                  <a:tcPr/>
                </a:tc>
                <a:tc>
                  <a:txBody>
                    <a:bodyPr/>
                    <a:lstStyle/>
                    <a:p>
                      <a:pPr algn="ctr"/>
                      <a:r>
                        <a:rPr lang="en-GB" sz="1400" dirty="0" smtClean="0"/>
                        <a:t>…</a:t>
                      </a:r>
                      <a:endParaRPr lang="en-GB" sz="1400" dirty="0"/>
                    </a:p>
                  </a:txBody>
                  <a:tcPr/>
                </a:tc>
                <a:tc>
                  <a:txBody>
                    <a:bodyPr/>
                    <a:lstStyle/>
                    <a:p>
                      <a:pPr algn="ctr"/>
                      <a:r>
                        <a:rPr lang="en-GB" sz="1400" dirty="0" smtClean="0"/>
                        <a:t>Patient 30</a:t>
                      </a:r>
                      <a:endParaRPr lang="en-GB" sz="1400" dirty="0"/>
                    </a:p>
                  </a:txBody>
                  <a:tcPr/>
                </a:tc>
                <a:extLst>
                  <a:ext uri="{0D108BD9-81ED-4DB2-BD59-A6C34878D82A}">
                    <a16:rowId xmlns:a16="http://schemas.microsoft.com/office/drawing/2014/main" val="2812320466"/>
                  </a:ext>
                </a:extLst>
              </a:tr>
              <a:tr h="370840">
                <a:tc>
                  <a:txBody>
                    <a:bodyPr/>
                    <a:lstStyle/>
                    <a:p>
                      <a:pPr algn="ctr"/>
                      <a:r>
                        <a:rPr lang="en-GB" sz="1400" dirty="0" smtClean="0"/>
                        <a:t>PC1</a:t>
                      </a:r>
                      <a:endParaRPr lang="en-GB" sz="1400" dirty="0"/>
                    </a:p>
                  </a:txBody>
                  <a:tcPr/>
                </a:tc>
                <a:tc>
                  <a:txBody>
                    <a:bodyPr/>
                    <a:lstStyle/>
                    <a:p>
                      <a:pPr algn="ctr"/>
                      <a:r>
                        <a:rPr lang="en-GB" sz="1400" dirty="0" smtClean="0"/>
                        <a:t>0.5</a:t>
                      </a:r>
                      <a:endParaRPr lang="en-GB" sz="1400" dirty="0"/>
                    </a:p>
                  </a:txBody>
                  <a:tcPr/>
                </a:tc>
                <a:tc>
                  <a:txBody>
                    <a:bodyPr/>
                    <a:lstStyle/>
                    <a:p>
                      <a:pPr algn="ctr"/>
                      <a:r>
                        <a:rPr lang="en-GB" sz="1400" dirty="0" smtClean="0"/>
                        <a:t>0.25</a:t>
                      </a:r>
                      <a:endParaRPr lang="en-GB" sz="1400" dirty="0"/>
                    </a:p>
                  </a:txBody>
                  <a:tcPr/>
                </a:tc>
                <a:tc>
                  <a:txBody>
                    <a:bodyPr/>
                    <a:lstStyle/>
                    <a:p>
                      <a:pPr algn="ctr"/>
                      <a:r>
                        <a:rPr lang="en-GB" sz="1400" dirty="0" smtClean="0"/>
                        <a:t>-0.3</a:t>
                      </a:r>
                      <a:endParaRPr lang="en-GB" sz="1400" dirty="0"/>
                    </a:p>
                  </a:txBody>
                  <a:tcPr/>
                </a:tc>
                <a:tc>
                  <a:txBody>
                    <a:bodyPr/>
                    <a:lstStyle/>
                    <a:p>
                      <a:pPr algn="ctr"/>
                      <a:r>
                        <a:rPr lang="en-GB" sz="1400" dirty="0" smtClean="0"/>
                        <a:t>1.4</a:t>
                      </a:r>
                      <a:endParaRPr lang="en-GB" sz="1400" dirty="0"/>
                    </a:p>
                  </a:txBody>
                  <a:tcPr/>
                </a:tc>
                <a:tc>
                  <a:txBody>
                    <a:bodyPr/>
                    <a:lstStyle/>
                    <a:p>
                      <a:pPr algn="ctr"/>
                      <a:r>
                        <a:rPr lang="en-GB" sz="1400" dirty="0" smtClean="0"/>
                        <a:t>2.1</a:t>
                      </a:r>
                      <a:endParaRPr lang="en-GB" sz="1400" dirty="0"/>
                    </a:p>
                  </a:txBody>
                  <a:tcPr/>
                </a:tc>
                <a:tc>
                  <a:txBody>
                    <a:bodyPr/>
                    <a:lstStyle/>
                    <a:p>
                      <a:pPr algn="ctr"/>
                      <a:r>
                        <a:rPr lang="en-GB" sz="1400" dirty="0" smtClean="0"/>
                        <a:t>…</a:t>
                      </a:r>
                      <a:endParaRPr lang="en-GB" sz="1400" dirty="0"/>
                    </a:p>
                  </a:txBody>
                  <a:tcPr/>
                </a:tc>
                <a:tc>
                  <a:txBody>
                    <a:bodyPr/>
                    <a:lstStyle/>
                    <a:p>
                      <a:pPr algn="ctr"/>
                      <a:r>
                        <a:rPr lang="en-GB" sz="1400" dirty="0" smtClean="0"/>
                        <a:t>0.1</a:t>
                      </a:r>
                      <a:endParaRPr lang="en-GB" sz="1400" dirty="0"/>
                    </a:p>
                  </a:txBody>
                  <a:tcPr/>
                </a:tc>
                <a:extLst>
                  <a:ext uri="{0D108BD9-81ED-4DB2-BD59-A6C34878D82A}">
                    <a16:rowId xmlns:a16="http://schemas.microsoft.com/office/drawing/2014/main" val="643360709"/>
                  </a:ext>
                </a:extLst>
              </a:tr>
              <a:tr h="370840">
                <a:tc>
                  <a:txBody>
                    <a:bodyPr/>
                    <a:lstStyle/>
                    <a:p>
                      <a:pPr algn="ctr"/>
                      <a:r>
                        <a:rPr lang="en-GB" sz="1400" dirty="0" smtClean="0"/>
                        <a:t>PC2</a:t>
                      </a:r>
                      <a:endParaRPr lang="en-GB" sz="1400" dirty="0"/>
                    </a:p>
                  </a:txBody>
                  <a:tcPr/>
                </a:tc>
                <a:tc>
                  <a:txBody>
                    <a:bodyPr/>
                    <a:lstStyle/>
                    <a:p>
                      <a:pPr algn="ctr"/>
                      <a:r>
                        <a:rPr lang="en-GB" sz="1400" dirty="0" smtClean="0">
                          <a:effectLst/>
                        </a:rPr>
                        <a:t>0.8</a:t>
                      </a:r>
                      <a:endParaRPr lang="en-GB" sz="1400" dirty="0"/>
                    </a:p>
                  </a:txBody>
                  <a:tcPr/>
                </a:tc>
                <a:tc>
                  <a:txBody>
                    <a:bodyPr/>
                    <a:lstStyle/>
                    <a:p>
                      <a:pPr algn="ctr"/>
                      <a:r>
                        <a:rPr lang="en-GB" sz="1400" dirty="0" smtClean="0">
                          <a:effectLst/>
                        </a:rPr>
                        <a:t>0.7</a:t>
                      </a:r>
                      <a:endParaRPr lang="en-GB" sz="1400" dirty="0"/>
                    </a:p>
                  </a:txBody>
                  <a:tcPr/>
                </a:tc>
                <a:tc>
                  <a:txBody>
                    <a:bodyPr/>
                    <a:lstStyle/>
                    <a:p>
                      <a:pPr algn="ctr"/>
                      <a:r>
                        <a:rPr lang="en-GB" sz="1400" dirty="0" smtClean="0">
                          <a:effectLst/>
                        </a:rPr>
                        <a:t>0.01</a:t>
                      </a:r>
                      <a:endParaRPr lang="en-GB" sz="1400" dirty="0"/>
                    </a:p>
                  </a:txBody>
                  <a:tcPr/>
                </a:tc>
                <a:tc>
                  <a:txBody>
                    <a:bodyPr/>
                    <a:lstStyle/>
                    <a:p>
                      <a:pPr algn="ctr"/>
                      <a:r>
                        <a:rPr lang="en-GB" sz="1400" dirty="0" smtClean="0">
                          <a:effectLst/>
                        </a:rPr>
                        <a:t>-0.5</a:t>
                      </a:r>
                      <a:endParaRPr lang="en-GB" sz="1400" dirty="0"/>
                    </a:p>
                  </a:txBody>
                  <a:tcPr/>
                </a:tc>
                <a:tc>
                  <a:txBody>
                    <a:bodyPr/>
                    <a:lstStyle/>
                    <a:p>
                      <a:pPr algn="ctr"/>
                      <a:r>
                        <a:rPr lang="en-GB" sz="1400" dirty="0" smtClean="0">
                          <a:effectLst/>
                        </a:rPr>
                        <a:t>1.1</a:t>
                      </a:r>
                      <a:endParaRPr lang="en-GB" sz="1400" dirty="0"/>
                    </a:p>
                  </a:txBody>
                  <a:tcPr/>
                </a:tc>
                <a:tc>
                  <a:txBody>
                    <a:bodyPr/>
                    <a:lstStyle/>
                    <a:p>
                      <a:pPr algn="ctr"/>
                      <a:r>
                        <a:rPr lang="en-GB" sz="1400" dirty="0" smtClean="0"/>
                        <a:t>….</a:t>
                      </a:r>
                      <a:endParaRPr lang="en-GB" sz="1400" dirty="0"/>
                    </a:p>
                  </a:txBody>
                  <a:tcPr/>
                </a:tc>
                <a:tc>
                  <a:txBody>
                    <a:bodyPr/>
                    <a:lstStyle/>
                    <a:p>
                      <a:pPr algn="ctr"/>
                      <a:r>
                        <a:rPr lang="en-GB" sz="1400" dirty="0" smtClean="0"/>
                        <a:t>2.3</a:t>
                      </a:r>
                      <a:endParaRPr lang="en-GB" sz="1400" dirty="0"/>
                    </a:p>
                  </a:txBody>
                  <a:tcPr/>
                </a:tc>
                <a:extLst>
                  <a:ext uri="{0D108BD9-81ED-4DB2-BD59-A6C34878D82A}">
                    <a16:rowId xmlns:a16="http://schemas.microsoft.com/office/drawing/2014/main" val="3641024121"/>
                  </a:ext>
                </a:extLst>
              </a:tr>
            </a:tbl>
          </a:graphicData>
        </a:graphic>
      </p:graphicFrame>
      <p:sp>
        <p:nvSpPr>
          <p:cNvPr id="8" name="Rectangle 7"/>
          <p:cNvSpPr/>
          <p:nvPr/>
        </p:nvSpPr>
        <p:spPr>
          <a:xfrm>
            <a:off x="194047" y="4006265"/>
            <a:ext cx="8514601" cy="369332"/>
          </a:xfrm>
          <a:prstGeom prst="rect">
            <a:avLst/>
          </a:prstGeom>
        </p:spPr>
        <p:txBody>
          <a:bodyPr wrap="square">
            <a:spAutoFit/>
          </a:bodyPr>
          <a:lstStyle/>
          <a:p>
            <a:r>
              <a:rPr lang="en-GB" dirty="0" smtClean="0"/>
              <a:t>I get to</a:t>
            </a:r>
            <a:endParaRPr lang="en-GB" dirty="0"/>
          </a:p>
        </p:txBody>
      </p:sp>
    </p:spTree>
    <p:extLst>
      <p:ext uri="{BB962C8B-B14F-4D97-AF65-F5344CB8AC3E}">
        <p14:creationId xmlns:p14="http://schemas.microsoft.com/office/powerpoint/2010/main" val="1672787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What is big data?</a:t>
            </a:r>
          </a:p>
        </p:txBody>
      </p:sp>
      <p:sp>
        <p:nvSpPr>
          <p:cNvPr id="3" name="AutoShape 2" descr="https://cdn-images-1.medium.com/max/1600/1*15tp_ICtkIEJSkno9WX9kg.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2" descr="\operatorname {Var} (X)=\sum _{i=1}^{n}p_{i}\cdot (x_{i}-\mu )^{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Rectangle 5"/>
          <p:cNvSpPr/>
          <p:nvPr/>
        </p:nvSpPr>
        <p:spPr>
          <a:xfrm>
            <a:off x="0" y="1930847"/>
            <a:ext cx="8902700" cy="4001095"/>
          </a:xfrm>
          <a:prstGeom prst="rect">
            <a:avLst/>
          </a:prstGeom>
        </p:spPr>
        <p:txBody>
          <a:bodyPr wrap="square">
            <a:spAutoFit/>
          </a:bodyPr>
          <a:lstStyle/>
          <a:p>
            <a:pPr marL="285750" indent="-285750">
              <a:buFontTx/>
              <a:buChar char="-"/>
            </a:pPr>
            <a:r>
              <a:rPr lang="en-GB" dirty="0" smtClean="0">
                <a:latin typeface="Raleway" panose="020B0503030101060003" pitchFamily="34" charset="0"/>
                <a:ea typeface="Calibri" panose="020F0502020204030204" pitchFamily="34" charset="0"/>
                <a:cs typeface="Times New Roman" panose="02020603050405020304" pitchFamily="18" charset="0"/>
              </a:rPr>
              <a:t>What is “big data”?</a:t>
            </a:r>
          </a:p>
          <a:p>
            <a:pPr marL="285750" indent="-285750">
              <a:buFontTx/>
              <a:buChar char="-"/>
            </a:pPr>
            <a:endParaRPr lang="en-GB" dirty="0">
              <a:latin typeface="Raleway" panose="020B0503030101060003" pitchFamily="34" charset="0"/>
              <a:ea typeface="Calibri" panose="020F0502020204030204" pitchFamily="34" charset="0"/>
              <a:cs typeface="Times New Roman" panose="02020603050405020304" pitchFamily="18" charset="0"/>
            </a:endParaRPr>
          </a:p>
          <a:p>
            <a:pPr lvl="1"/>
            <a:r>
              <a:rPr lang="en-GB" i="1" dirty="0" smtClean="0">
                <a:latin typeface="Raleway" panose="020B0503030101060003" pitchFamily="34" charset="0"/>
                <a:ea typeface="Calibri" panose="020F0502020204030204" pitchFamily="34" charset="0"/>
                <a:cs typeface="Times New Roman" panose="02020603050405020304" pitchFamily="18" charset="0"/>
              </a:rPr>
              <a:t>“Big </a:t>
            </a:r>
            <a:r>
              <a:rPr lang="en-GB" i="1" dirty="0">
                <a:latin typeface="Raleway" panose="020B0503030101060003" pitchFamily="34" charset="0"/>
                <a:ea typeface="Calibri" panose="020F0502020204030204" pitchFamily="34" charset="0"/>
                <a:cs typeface="Times New Roman" panose="02020603050405020304" pitchFamily="18" charset="0"/>
              </a:rPr>
              <a:t>data is a simple way of referring to data sets whose size grows beyond the ability of software and hardware tools to manage, capture, and process in a reasonable timeframe. Big data is where the amount of data is so massive </a:t>
            </a:r>
            <a:r>
              <a:rPr lang="en-GB" i="1" dirty="0" smtClean="0">
                <a:latin typeface="Raleway" panose="020B0503030101060003" pitchFamily="34" charset="0"/>
                <a:ea typeface="Calibri" panose="020F0502020204030204" pitchFamily="34" charset="0"/>
                <a:cs typeface="Times New Roman" panose="02020603050405020304" pitchFamily="18" charset="0"/>
              </a:rPr>
              <a:t>that </a:t>
            </a:r>
            <a:r>
              <a:rPr lang="en-GB" i="1" dirty="0">
                <a:latin typeface="Raleway" panose="020B0503030101060003" pitchFamily="34" charset="0"/>
                <a:ea typeface="Calibri" panose="020F0502020204030204" pitchFamily="34" charset="0"/>
                <a:cs typeface="Times New Roman" panose="02020603050405020304" pitchFamily="18" charset="0"/>
              </a:rPr>
              <a:t>it becomes very difficult to control</a:t>
            </a:r>
            <a:r>
              <a:rPr lang="en-GB" i="1" dirty="0" smtClean="0">
                <a:latin typeface="Raleway" panose="020B0503030101060003" pitchFamily="34" charset="0"/>
                <a:ea typeface="Calibri" panose="020F0502020204030204" pitchFamily="34" charset="0"/>
                <a:cs typeface="Times New Roman" panose="02020603050405020304" pitchFamily="18" charset="0"/>
              </a:rPr>
              <a:t>.”</a:t>
            </a:r>
          </a:p>
          <a:p>
            <a:pPr lvl="1" algn="r"/>
            <a:r>
              <a:rPr lang="en-GB" sz="1400" dirty="0" err="1" smtClean="0">
                <a:latin typeface="Raleway" panose="020B0503030101060003" pitchFamily="34" charset="0"/>
                <a:ea typeface="Calibri" panose="020F0502020204030204" pitchFamily="34" charset="0"/>
                <a:cs typeface="Times New Roman" panose="02020603050405020304" pitchFamily="18" charset="0"/>
              </a:rPr>
              <a:t>Iannarelli</a:t>
            </a:r>
            <a:r>
              <a:rPr lang="en-GB" sz="1400" dirty="0" smtClean="0">
                <a:latin typeface="Raleway" panose="020B0503030101060003" pitchFamily="34" charset="0"/>
                <a:ea typeface="Calibri" panose="020F0502020204030204" pitchFamily="34" charset="0"/>
                <a:cs typeface="Times New Roman" panose="02020603050405020304" pitchFamily="18" charset="0"/>
              </a:rPr>
              <a:t> and O’Shaughnessy</a:t>
            </a:r>
            <a:r>
              <a:rPr lang="en-GB" sz="1400" dirty="0">
                <a:latin typeface="Raleway" panose="020B0503030101060003" pitchFamily="34" charset="0"/>
                <a:ea typeface="Calibri" panose="020F0502020204030204" pitchFamily="34" charset="0"/>
                <a:cs typeface="Times New Roman" panose="02020603050405020304" pitchFamily="18" charset="0"/>
              </a:rPr>
              <a:t>, </a:t>
            </a:r>
            <a:r>
              <a:rPr lang="en-GB" sz="1400" dirty="0" smtClean="0">
                <a:latin typeface="Raleway" panose="020B0503030101060003" pitchFamily="34" charset="0"/>
                <a:ea typeface="Calibri" panose="020F0502020204030204" pitchFamily="34" charset="0"/>
                <a:cs typeface="Times New Roman" panose="02020603050405020304" pitchFamily="18" charset="0"/>
              </a:rPr>
              <a:t>2015</a:t>
            </a:r>
          </a:p>
          <a:p>
            <a:pPr lvl="1"/>
            <a:endParaRPr lang="en-GB" sz="1400" dirty="0" smtClean="0">
              <a:latin typeface="Raleway" panose="020B0503030101060003" pitchFamily="34" charset="0"/>
              <a:ea typeface="Calibri" panose="020F0502020204030204" pitchFamily="34" charset="0"/>
              <a:cs typeface="Times New Roman" panose="02020603050405020304" pitchFamily="18" charset="0"/>
            </a:endParaRPr>
          </a:p>
          <a:p>
            <a:endParaRPr lang="en-GB" dirty="0" smtClean="0">
              <a:latin typeface="Raleway" panose="020B0503030101060003" pitchFamily="34" charset="0"/>
              <a:ea typeface="Calibri" panose="020F0502020204030204" pitchFamily="34" charset="0"/>
              <a:cs typeface="Times New Roman" panose="02020603050405020304" pitchFamily="18" charset="0"/>
            </a:endParaRPr>
          </a:p>
          <a:p>
            <a:pPr marL="285750" indent="-285750">
              <a:buFontTx/>
              <a:buChar char="-"/>
            </a:pPr>
            <a:r>
              <a:rPr lang="en-GB" dirty="0" smtClean="0">
                <a:latin typeface="Raleway" panose="020B0503030101060003" pitchFamily="34" charset="0"/>
                <a:ea typeface="Calibri" panose="020F0502020204030204" pitchFamily="34" charset="0"/>
                <a:cs typeface="Times New Roman" panose="02020603050405020304" pitchFamily="18" charset="0"/>
              </a:rPr>
              <a:t>Term (in its current form) popularized in 2005 by </a:t>
            </a:r>
            <a:r>
              <a:rPr lang="en-GB" dirty="0"/>
              <a:t>Roger </a:t>
            </a:r>
            <a:r>
              <a:rPr lang="en-GB" dirty="0" err="1"/>
              <a:t>Mougalas</a:t>
            </a:r>
            <a:r>
              <a:rPr lang="en-GB" dirty="0"/>
              <a:t> from O'Reilly </a:t>
            </a:r>
            <a:r>
              <a:rPr lang="en-GB" dirty="0" smtClean="0"/>
              <a:t>Media…</a:t>
            </a:r>
          </a:p>
          <a:p>
            <a:pPr marL="285750" indent="-285750">
              <a:buFontTx/>
              <a:buChar char="-"/>
            </a:pPr>
            <a:endParaRPr lang="en-GB" dirty="0">
              <a:latin typeface="Raleway" panose="020B0503030101060003" pitchFamily="34" charset="0"/>
              <a:ea typeface="Calibri" panose="020F0502020204030204" pitchFamily="34" charset="0"/>
              <a:cs typeface="Times New Roman" panose="02020603050405020304" pitchFamily="18" charset="0"/>
            </a:endParaRPr>
          </a:p>
          <a:p>
            <a:pPr marL="285750" indent="-285750">
              <a:buFontTx/>
              <a:buChar char="-"/>
            </a:pPr>
            <a:r>
              <a:rPr lang="en-GB" dirty="0" smtClean="0">
                <a:latin typeface="Raleway" panose="020B0503030101060003" pitchFamily="34" charset="0"/>
                <a:ea typeface="Calibri" panose="020F0502020204030204" pitchFamily="34" charset="0"/>
                <a:cs typeface="Times New Roman" panose="02020603050405020304" pitchFamily="18" charset="0"/>
              </a:rPr>
              <a:t>… but the problem has been around much longer.</a:t>
            </a:r>
          </a:p>
          <a:p>
            <a:pPr marL="285750" indent="-285750">
              <a:buFontTx/>
              <a:buChar char="-"/>
            </a:pPr>
            <a:endParaRPr lang="en-GB" sz="1400" dirty="0">
              <a:latin typeface="Raleway" panose="020B0503030101060003" pitchFamily="34" charset="0"/>
              <a:ea typeface="Calibri" panose="020F0502020204030204" pitchFamily="34" charset="0"/>
              <a:cs typeface="Times New Roman" panose="02020603050405020304" pitchFamily="18" charset="0"/>
            </a:endParaRPr>
          </a:p>
          <a:p>
            <a:pPr marL="285750" indent="-285750">
              <a:buFontTx/>
              <a:buChar char="-"/>
            </a:pPr>
            <a:endParaRPr lang="en-GB" sz="1400" dirty="0" smtClean="0">
              <a:latin typeface="Raleway" panose="020B05030301010600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3124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How to do PCA?</a:t>
            </a:r>
          </a:p>
        </p:txBody>
      </p:sp>
      <p:sp>
        <p:nvSpPr>
          <p:cNvPr id="3" name="AutoShape 2" descr="https://cdn-images-1.medium.com/max/1600/1*15tp_ICtkIEJSkno9WX9kg.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Rectangle 1"/>
          <p:cNvSpPr/>
          <p:nvPr/>
        </p:nvSpPr>
        <p:spPr>
          <a:xfrm>
            <a:off x="348844" y="2648950"/>
            <a:ext cx="8534400" cy="2708434"/>
          </a:xfrm>
          <a:prstGeom prst="rect">
            <a:avLst/>
          </a:prstGeom>
        </p:spPr>
        <p:txBody>
          <a:bodyPr wrap="square">
            <a:spAutoFit/>
          </a:bodyPr>
          <a:lstStyle/>
          <a:p>
            <a:r>
              <a:rPr lang="en-GB" sz="2000" dirty="0" smtClean="0"/>
              <a:t>Following is a simplified view of how PCA is calculated.</a:t>
            </a:r>
          </a:p>
          <a:p>
            <a:endParaRPr lang="en-GB" sz="2000" dirty="0" smtClean="0"/>
          </a:p>
          <a:p>
            <a:r>
              <a:rPr lang="en-GB" sz="1600" dirty="0" smtClean="0"/>
              <a:t>If you really </a:t>
            </a:r>
            <a:r>
              <a:rPr lang="en-GB" sz="1600" dirty="0" err="1" smtClean="0"/>
              <a:t>really</a:t>
            </a:r>
            <a:r>
              <a:rPr lang="en-GB" sz="1600" dirty="0" smtClean="0"/>
              <a:t> want to actually learn the maths behind PCA, this is a good start*</a:t>
            </a:r>
          </a:p>
          <a:p>
            <a:endParaRPr lang="en-GB" sz="1600" dirty="0"/>
          </a:p>
          <a:p>
            <a:r>
              <a:rPr lang="en-GB" sz="1600" dirty="0"/>
              <a:t>A Tutorial on Principal Component </a:t>
            </a:r>
            <a:r>
              <a:rPr lang="en-GB" sz="1600" dirty="0" smtClean="0"/>
              <a:t>Analysis, </a:t>
            </a:r>
            <a:r>
              <a:rPr lang="en-GB" sz="1600" i="1" dirty="0"/>
              <a:t>Jonathon </a:t>
            </a:r>
            <a:r>
              <a:rPr lang="en-GB" sz="1600" i="1" dirty="0" err="1" smtClean="0"/>
              <a:t>Shlens</a:t>
            </a:r>
            <a:r>
              <a:rPr lang="en-GB" sz="1600" i="1" dirty="0" smtClean="0"/>
              <a:t>, 2005</a:t>
            </a:r>
          </a:p>
          <a:p>
            <a:endParaRPr lang="en-GB" sz="1600" i="1" dirty="0"/>
          </a:p>
          <a:p>
            <a:endParaRPr lang="en-GB" sz="1600" i="1" dirty="0" smtClean="0"/>
          </a:p>
          <a:p>
            <a:r>
              <a:rPr lang="en-GB" dirty="0" smtClean="0"/>
              <a:t>In real life you will ask a computer to calculate it for you!</a:t>
            </a:r>
          </a:p>
          <a:p>
            <a:endParaRPr lang="en-GB" sz="1600" i="1" dirty="0"/>
          </a:p>
          <a:p>
            <a:r>
              <a:rPr lang="en-GB" sz="1600" dirty="0" smtClean="0"/>
              <a:t>* Note: </a:t>
            </a:r>
            <a:r>
              <a:rPr lang="en-GB" sz="1600" dirty="0"/>
              <a:t>lots of matrix calculus involved</a:t>
            </a:r>
            <a:r>
              <a:rPr lang="en-GB" sz="1600" dirty="0" smtClean="0"/>
              <a:t>!</a:t>
            </a:r>
            <a:endParaRPr lang="en-GB" sz="1600" i="1" dirty="0" smtClean="0"/>
          </a:p>
        </p:txBody>
      </p:sp>
    </p:spTree>
    <p:extLst>
      <p:ext uri="{BB962C8B-B14F-4D97-AF65-F5344CB8AC3E}">
        <p14:creationId xmlns:p14="http://schemas.microsoft.com/office/powerpoint/2010/main" val="143395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Back to 2 genes!</a:t>
            </a:r>
          </a:p>
        </p:txBody>
      </p:sp>
      <p:sp>
        <p:nvSpPr>
          <p:cNvPr id="3" name="AutoShape 2" descr="https://cdn-images-1.medium.com/max/1600/1*15tp_ICtkIEJSkno9WX9kg.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aphicFrame>
        <p:nvGraphicFramePr>
          <p:cNvPr id="6" name="Table 5"/>
          <p:cNvGraphicFramePr>
            <a:graphicFrameLocks noGrp="1"/>
          </p:cNvGraphicFramePr>
          <p:nvPr>
            <p:extLst/>
          </p:nvPr>
        </p:nvGraphicFramePr>
        <p:xfrm>
          <a:off x="368299" y="1316256"/>
          <a:ext cx="8534400" cy="111252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2594671797"/>
                    </a:ext>
                  </a:extLst>
                </a:gridCol>
                <a:gridCol w="1066800">
                  <a:extLst>
                    <a:ext uri="{9D8B030D-6E8A-4147-A177-3AD203B41FA5}">
                      <a16:colId xmlns:a16="http://schemas.microsoft.com/office/drawing/2014/main" val="3144616932"/>
                    </a:ext>
                  </a:extLst>
                </a:gridCol>
                <a:gridCol w="1066800">
                  <a:extLst>
                    <a:ext uri="{9D8B030D-6E8A-4147-A177-3AD203B41FA5}">
                      <a16:colId xmlns:a16="http://schemas.microsoft.com/office/drawing/2014/main" val="4274350129"/>
                    </a:ext>
                  </a:extLst>
                </a:gridCol>
                <a:gridCol w="1066800">
                  <a:extLst>
                    <a:ext uri="{9D8B030D-6E8A-4147-A177-3AD203B41FA5}">
                      <a16:colId xmlns:a16="http://schemas.microsoft.com/office/drawing/2014/main" val="757359177"/>
                    </a:ext>
                  </a:extLst>
                </a:gridCol>
                <a:gridCol w="1066800">
                  <a:extLst>
                    <a:ext uri="{9D8B030D-6E8A-4147-A177-3AD203B41FA5}">
                      <a16:colId xmlns:a16="http://schemas.microsoft.com/office/drawing/2014/main" val="2990547220"/>
                    </a:ext>
                  </a:extLst>
                </a:gridCol>
                <a:gridCol w="1066800">
                  <a:extLst>
                    <a:ext uri="{9D8B030D-6E8A-4147-A177-3AD203B41FA5}">
                      <a16:colId xmlns:a16="http://schemas.microsoft.com/office/drawing/2014/main" val="1842782814"/>
                    </a:ext>
                  </a:extLst>
                </a:gridCol>
                <a:gridCol w="1066800">
                  <a:extLst>
                    <a:ext uri="{9D8B030D-6E8A-4147-A177-3AD203B41FA5}">
                      <a16:colId xmlns:a16="http://schemas.microsoft.com/office/drawing/2014/main" val="1539809543"/>
                    </a:ext>
                  </a:extLst>
                </a:gridCol>
                <a:gridCol w="1066800">
                  <a:extLst>
                    <a:ext uri="{9D8B030D-6E8A-4147-A177-3AD203B41FA5}">
                      <a16:colId xmlns:a16="http://schemas.microsoft.com/office/drawing/2014/main" val="621367070"/>
                    </a:ext>
                  </a:extLst>
                </a:gridCol>
              </a:tblGrid>
              <a:tr h="370840">
                <a:tc>
                  <a:txBody>
                    <a:bodyPr/>
                    <a:lstStyle/>
                    <a:p>
                      <a:pPr algn="ctr"/>
                      <a:endParaRPr lang="en-GB" sz="1400" dirty="0"/>
                    </a:p>
                  </a:txBody>
                  <a:tcPr>
                    <a:solidFill>
                      <a:schemeClr val="bg2"/>
                    </a:solidFill>
                  </a:tcPr>
                </a:tc>
                <a:tc>
                  <a:txBody>
                    <a:bodyPr/>
                    <a:lstStyle/>
                    <a:p>
                      <a:pPr algn="ctr"/>
                      <a:r>
                        <a:rPr lang="en-GB" sz="1400" dirty="0" smtClean="0"/>
                        <a:t>Patient 1</a:t>
                      </a:r>
                      <a:endParaRPr lang="en-GB" sz="1400" dirty="0"/>
                    </a:p>
                  </a:txBody>
                  <a:tcPr/>
                </a:tc>
                <a:tc>
                  <a:txBody>
                    <a:bodyPr/>
                    <a:lstStyle/>
                    <a:p>
                      <a:pPr algn="ctr"/>
                      <a:r>
                        <a:rPr lang="en-GB" sz="1400" dirty="0" smtClean="0"/>
                        <a:t>Patient </a:t>
                      </a:r>
                      <a:r>
                        <a:rPr lang="en-GB" sz="1400" baseline="0" dirty="0" smtClean="0"/>
                        <a:t>2</a:t>
                      </a:r>
                      <a:endParaRPr lang="en-GB" sz="1400" dirty="0"/>
                    </a:p>
                  </a:txBody>
                  <a:tcPr/>
                </a:tc>
                <a:tc>
                  <a:txBody>
                    <a:bodyPr/>
                    <a:lstStyle/>
                    <a:p>
                      <a:pPr algn="ctr"/>
                      <a:r>
                        <a:rPr lang="en-GB" sz="1400" dirty="0" smtClean="0"/>
                        <a:t>Patient 3</a:t>
                      </a:r>
                      <a:endParaRPr lang="en-GB" sz="1400" dirty="0"/>
                    </a:p>
                  </a:txBody>
                  <a:tcPr/>
                </a:tc>
                <a:tc>
                  <a:txBody>
                    <a:bodyPr/>
                    <a:lstStyle/>
                    <a:p>
                      <a:pPr algn="ctr"/>
                      <a:r>
                        <a:rPr lang="en-GB" sz="1400" dirty="0" smtClean="0"/>
                        <a:t> Patient 4</a:t>
                      </a:r>
                      <a:endParaRPr lang="en-GB" sz="1400" dirty="0"/>
                    </a:p>
                  </a:txBody>
                  <a:tcPr/>
                </a:tc>
                <a:tc>
                  <a:txBody>
                    <a:bodyPr/>
                    <a:lstStyle/>
                    <a:p>
                      <a:pPr algn="ctr"/>
                      <a:r>
                        <a:rPr lang="en-GB" sz="1400" dirty="0" smtClean="0"/>
                        <a:t>Patient 5</a:t>
                      </a:r>
                      <a:endParaRPr lang="en-GB" sz="1400" dirty="0"/>
                    </a:p>
                  </a:txBody>
                  <a:tcPr/>
                </a:tc>
                <a:tc>
                  <a:txBody>
                    <a:bodyPr/>
                    <a:lstStyle/>
                    <a:p>
                      <a:pPr algn="ctr"/>
                      <a:r>
                        <a:rPr lang="en-GB" sz="1400" dirty="0" smtClean="0"/>
                        <a:t>…</a:t>
                      </a:r>
                      <a:endParaRPr lang="en-GB" sz="1400" dirty="0"/>
                    </a:p>
                  </a:txBody>
                  <a:tcPr/>
                </a:tc>
                <a:tc>
                  <a:txBody>
                    <a:bodyPr/>
                    <a:lstStyle/>
                    <a:p>
                      <a:pPr algn="ctr"/>
                      <a:r>
                        <a:rPr lang="en-GB" sz="1400" dirty="0" smtClean="0"/>
                        <a:t>Patient 30</a:t>
                      </a:r>
                      <a:endParaRPr lang="en-GB" sz="1400" dirty="0"/>
                    </a:p>
                  </a:txBody>
                  <a:tcPr/>
                </a:tc>
                <a:extLst>
                  <a:ext uri="{0D108BD9-81ED-4DB2-BD59-A6C34878D82A}">
                    <a16:rowId xmlns:a16="http://schemas.microsoft.com/office/drawing/2014/main" val="2812320466"/>
                  </a:ext>
                </a:extLst>
              </a:tr>
              <a:tr h="370840">
                <a:tc>
                  <a:txBody>
                    <a:bodyPr/>
                    <a:lstStyle/>
                    <a:p>
                      <a:pPr algn="ctr"/>
                      <a:r>
                        <a:rPr lang="en-GB" sz="1400" dirty="0" smtClean="0"/>
                        <a:t>A</a:t>
                      </a:r>
                      <a:endParaRPr lang="en-GB" sz="1400" dirty="0"/>
                    </a:p>
                  </a:txBody>
                  <a:tcPr>
                    <a:solidFill>
                      <a:schemeClr val="accent2">
                        <a:lumMod val="40000"/>
                        <a:lumOff val="60000"/>
                      </a:schemeClr>
                    </a:solidFill>
                  </a:tcPr>
                </a:tc>
                <a:tc>
                  <a:txBody>
                    <a:bodyPr/>
                    <a:lstStyle/>
                    <a:p>
                      <a:pPr algn="ctr"/>
                      <a:r>
                        <a:rPr lang="en-GB" sz="1400" dirty="0" smtClean="0"/>
                        <a:t>12.5</a:t>
                      </a:r>
                      <a:endParaRPr lang="en-GB" sz="1400" dirty="0"/>
                    </a:p>
                  </a:txBody>
                  <a:tcPr/>
                </a:tc>
                <a:tc>
                  <a:txBody>
                    <a:bodyPr/>
                    <a:lstStyle/>
                    <a:p>
                      <a:pPr algn="ctr"/>
                      <a:r>
                        <a:rPr lang="en-GB" sz="1400" dirty="0" smtClean="0"/>
                        <a:t>13.9</a:t>
                      </a:r>
                      <a:endParaRPr lang="en-GB" sz="1400" dirty="0"/>
                    </a:p>
                  </a:txBody>
                  <a:tcPr/>
                </a:tc>
                <a:tc>
                  <a:txBody>
                    <a:bodyPr/>
                    <a:lstStyle/>
                    <a:p>
                      <a:pPr algn="ctr"/>
                      <a:r>
                        <a:rPr lang="en-GB" sz="1400" dirty="0" smtClean="0"/>
                        <a:t>8.4</a:t>
                      </a:r>
                      <a:endParaRPr lang="en-GB" sz="1400" dirty="0"/>
                    </a:p>
                  </a:txBody>
                  <a:tcPr/>
                </a:tc>
                <a:tc>
                  <a:txBody>
                    <a:bodyPr/>
                    <a:lstStyle/>
                    <a:p>
                      <a:pPr algn="ctr"/>
                      <a:r>
                        <a:rPr lang="en-GB" sz="1400" dirty="0" smtClean="0"/>
                        <a:t>11.3</a:t>
                      </a:r>
                      <a:endParaRPr lang="en-GB" sz="1400" dirty="0"/>
                    </a:p>
                  </a:txBody>
                  <a:tcPr/>
                </a:tc>
                <a:tc>
                  <a:txBody>
                    <a:bodyPr/>
                    <a:lstStyle/>
                    <a:p>
                      <a:pPr algn="ctr"/>
                      <a:r>
                        <a:rPr lang="en-GB" sz="1400" dirty="0" smtClean="0"/>
                        <a:t>12.9</a:t>
                      </a:r>
                      <a:endParaRPr lang="en-GB" sz="1400" dirty="0"/>
                    </a:p>
                  </a:txBody>
                  <a:tcPr/>
                </a:tc>
                <a:tc>
                  <a:txBody>
                    <a:bodyPr/>
                    <a:lstStyle/>
                    <a:p>
                      <a:pPr algn="ctr"/>
                      <a:r>
                        <a:rPr lang="en-GB" sz="1400" dirty="0" smtClean="0"/>
                        <a:t>…</a:t>
                      </a:r>
                      <a:endParaRPr lang="en-GB" sz="1400" dirty="0"/>
                    </a:p>
                  </a:txBody>
                  <a:tcPr/>
                </a:tc>
                <a:tc>
                  <a:txBody>
                    <a:bodyPr/>
                    <a:lstStyle/>
                    <a:p>
                      <a:pPr algn="ctr"/>
                      <a:r>
                        <a:rPr lang="en-GB" sz="1400" dirty="0" smtClean="0"/>
                        <a:t>22.4</a:t>
                      </a:r>
                      <a:endParaRPr lang="en-GB" sz="1400" dirty="0"/>
                    </a:p>
                  </a:txBody>
                  <a:tcPr/>
                </a:tc>
                <a:extLst>
                  <a:ext uri="{0D108BD9-81ED-4DB2-BD59-A6C34878D82A}">
                    <a16:rowId xmlns:a16="http://schemas.microsoft.com/office/drawing/2014/main" val="643360709"/>
                  </a:ext>
                </a:extLst>
              </a:tr>
              <a:tr h="370840">
                <a:tc>
                  <a:txBody>
                    <a:bodyPr/>
                    <a:lstStyle/>
                    <a:p>
                      <a:pPr algn="ctr"/>
                      <a:r>
                        <a:rPr lang="en-GB" sz="1400" dirty="0" smtClean="0"/>
                        <a:t>B</a:t>
                      </a:r>
                      <a:endParaRPr lang="en-GB" sz="1400" dirty="0"/>
                    </a:p>
                  </a:txBody>
                  <a:tcPr>
                    <a:solidFill>
                      <a:schemeClr val="accent2">
                        <a:lumMod val="40000"/>
                        <a:lumOff val="60000"/>
                      </a:schemeClr>
                    </a:solidFill>
                  </a:tcPr>
                </a:tc>
                <a:tc>
                  <a:txBody>
                    <a:bodyPr/>
                    <a:lstStyle/>
                    <a:p>
                      <a:pPr algn="ctr"/>
                      <a:r>
                        <a:rPr lang="en-GB" sz="1400" dirty="0" smtClean="0">
                          <a:effectLst/>
                        </a:rPr>
                        <a:t>18.2</a:t>
                      </a:r>
                      <a:endParaRPr lang="en-GB" sz="1400" dirty="0"/>
                    </a:p>
                  </a:txBody>
                  <a:tcPr/>
                </a:tc>
                <a:tc>
                  <a:txBody>
                    <a:bodyPr/>
                    <a:lstStyle/>
                    <a:p>
                      <a:pPr algn="ctr"/>
                      <a:r>
                        <a:rPr lang="en-GB" sz="1400" dirty="0" smtClean="0">
                          <a:effectLst/>
                        </a:rPr>
                        <a:t>11.1</a:t>
                      </a:r>
                      <a:endParaRPr lang="en-GB" sz="1400" dirty="0"/>
                    </a:p>
                  </a:txBody>
                  <a:tcPr/>
                </a:tc>
                <a:tc>
                  <a:txBody>
                    <a:bodyPr/>
                    <a:lstStyle/>
                    <a:p>
                      <a:pPr algn="ctr"/>
                      <a:r>
                        <a:rPr lang="en-GB" sz="1400" dirty="0" smtClean="0">
                          <a:effectLst/>
                        </a:rPr>
                        <a:t>16.4</a:t>
                      </a:r>
                      <a:endParaRPr lang="en-GB" sz="1400" dirty="0"/>
                    </a:p>
                  </a:txBody>
                  <a:tcPr/>
                </a:tc>
                <a:tc>
                  <a:txBody>
                    <a:bodyPr/>
                    <a:lstStyle/>
                    <a:p>
                      <a:pPr algn="ctr"/>
                      <a:r>
                        <a:rPr lang="en-GB" sz="1400" dirty="0" smtClean="0">
                          <a:effectLst/>
                        </a:rPr>
                        <a:t>15.8</a:t>
                      </a:r>
                      <a:endParaRPr lang="en-GB" sz="1400" dirty="0"/>
                    </a:p>
                  </a:txBody>
                  <a:tcPr/>
                </a:tc>
                <a:tc>
                  <a:txBody>
                    <a:bodyPr/>
                    <a:lstStyle/>
                    <a:p>
                      <a:pPr algn="ctr"/>
                      <a:r>
                        <a:rPr lang="en-GB" sz="1400" dirty="0" smtClean="0">
                          <a:effectLst/>
                        </a:rPr>
                        <a:t>15.6</a:t>
                      </a:r>
                      <a:endParaRPr lang="en-GB" sz="1400" dirty="0"/>
                    </a:p>
                  </a:txBody>
                  <a:tcPr/>
                </a:tc>
                <a:tc>
                  <a:txBody>
                    <a:bodyPr/>
                    <a:lstStyle/>
                    <a:p>
                      <a:pPr algn="ctr"/>
                      <a:r>
                        <a:rPr lang="en-GB" sz="1400" dirty="0" smtClean="0"/>
                        <a:t>….</a:t>
                      </a:r>
                      <a:endParaRPr lang="en-GB" sz="1400" dirty="0"/>
                    </a:p>
                  </a:txBody>
                  <a:tcPr/>
                </a:tc>
                <a:tc>
                  <a:txBody>
                    <a:bodyPr/>
                    <a:lstStyle/>
                    <a:p>
                      <a:pPr algn="ctr"/>
                      <a:r>
                        <a:rPr lang="en-GB" sz="1400" dirty="0" smtClean="0"/>
                        <a:t>24.3</a:t>
                      </a:r>
                      <a:endParaRPr lang="en-GB" sz="1400" dirty="0"/>
                    </a:p>
                  </a:txBody>
                  <a:tcPr/>
                </a:tc>
                <a:extLst>
                  <a:ext uri="{0D108BD9-81ED-4DB2-BD59-A6C34878D82A}">
                    <a16:rowId xmlns:a16="http://schemas.microsoft.com/office/drawing/2014/main" val="3641024121"/>
                  </a:ext>
                </a:extLst>
              </a:tr>
            </a:tbl>
          </a:graphicData>
        </a:graphic>
      </p:graphicFrame>
      <p:pic>
        <p:nvPicPr>
          <p:cNvPr id="9" name="Picture 8"/>
          <p:cNvPicPr>
            <a:picLocks noChangeAspect="1"/>
          </p:cNvPicPr>
          <p:nvPr/>
        </p:nvPicPr>
        <p:blipFill>
          <a:blip r:embed="rId3"/>
          <a:stretch>
            <a:fillRect/>
          </a:stretch>
        </p:blipFill>
        <p:spPr>
          <a:xfrm>
            <a:off x="1979424" y="2679601"/>
            <a:ext cx="5299691" cy="4178399"/>
          </a:xfrm>
          <a:prstGeom prst="rect">
            <a:avLst/>
          </a:prstGeom>
        </p:spPr>
      </p:pic>
    </p:spTree>
    <p:extLst>
      <p:ext uri="{BB962C8B-B14F-4D97-AF65-F5344CB8AC3E}">
        <p14:creationId xmlns:p14="http://schemas.microsoft.com/office/powerpoint/2010/main" val="3123204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Step 1 – </a:t>
            </a:r>
            <a:r>
              <a:rPr lang="en-GB" sz="3600" dirty="0" err="1" smtClean="0">
                <a:latin typeface="Raleway" panose="020B0503030101060003" pitchFamily="34" charset="0"/>
              </a:rPr>
              <a:t>center</a:t>
            </a:r>
            <a:r>
              <a:rPr lang="en-GB" sz="3600" dirty="0" smtClean="0">
                <a:latin typeface="Raleway" panose="020B0503030101060003" pitchFamily="34" charset="0"/>
              </a:rPr>
              <a:t> data</a:t>
            </a:r>
          </a:p>
        </p:txBody>
      </p:sp>
      <p:sp>
        <p:nvSpPr>
          <p:cNvPr id="3" name="AutoShape 2" descr="https://cdn-images-1.medium.com/max/1600/1*15tp_ICtkIEJSkno9WX9kg.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Rectangle 1"/>
          <p:cNvSpPr/>
          <p:nvPr/>
        </p:nvSpPr>
        <p:spPr>
          <a:xfrm>
            <a:off x="368300" y="1065431"/>
            <a:ext cx="8534400" cy="923330"/>
          </a:xfrm>
          <a:prstGeom prst="rect">
            <a:avLst/>
          </a:prstGeom>
        </p:spPr>
        <p:txBody>
          <a:bodyPr wrap="square">
            <a:spAutoFit/>
          </a:bodyPr>
          <a:lstStyle/>
          <a:p>
            <a:r>
              <a:rPr lang="en-GB" dirty="0" smtClean="0"/>
              <a:t>The first thing we want to do is </a:t>
            </a:r>
            <a:r>
              <a:rPr lang="en-GB" dirty="0" err="1" smtClean="0"/>
              <a:t>center</a:t>
            </a:r>
            <a:r>
              <a:rPr lang="en-GB" dirty="0" smtClean="0"/>
              <a:t> the data on the origin.</a:t>
            </a:r>
          </a:p>
          <a:p>
            <a:endParaRPr lang="en-GB" dirty="0"/>
          </a:p>
          <a:p>
            <a:r>
              <a:rPr lang="en-GB" dirty="0" smtClean="0"/>
              <a:t>We do this by subtracting the mean of each dimension from each data point</a:t>
            </a:r>
            <a:endParaRPr lang="en-GB" dirty="0"/>
          </a:p>
        </p:txBody>
      </p:sp>
      <p:pic>
        <p:nvPicPr>
          <p:cNvPr id="12" name="Picture 11"/>
          <p:cNvPicPr>
            <a:picLocks noChangeAspect="1"/>
          </p:cNvPicPr>
          <p:nvPr/>
        </p:nvPicPr>
        <p:blipFill>
          <a:blip r:embed="rId3"/>
          <a:stretch>
            <a:fillRect/>
          </a:stretch>
        </p:blipFill>
        <p:spPr>
          <a:xfrm>
            <a:off x="2030738" y="2806581"/>
            <a:ext cx="5209524" cy="3285714"/>
          </a:xfrm>
          <a:prstGeom prst="rect">
            <a:avLst/>
          </a:prstGeom>
        </p:spPr>
      </p:pic>
    </p:spTree>
    <p:extLst>
      <p:ext uri="{BB962C8B-B14F-4D97-AF65-F5344CB8AC3E}">
        <p14:creationId xmlns:p14="http://schemas.microsoft.com/office/powerpoint/2010/main" val="263704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Step 2 – fit a best line</a:t>
            </a:r>
          </a:p>
        </p:txBody>
      </p:sp>
      <p:sp>
        <p:nvSpPr>
          <p:cNvPr id="3" name="AutoShape 2" descr="https://cdn-images-1.medium.com/max/1600/1*15tp_ICtkIEJSkno9WX9kg.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Rectangle 1"/>
          <p:cNvSpPr/>
          <p:nvPr/>
        </p:nvSpPr>
        <p:spPr>
          <a:xfrm>
            <a:off x="368300" y="1065431"/>
            <a:ext cx="8534400" cy="646331"/>
          </a:xfrm>
          <a:prstGeom prst="rect">
            <a:avLst/>
          </a:prstGeom>
        </p:spPr>
        <p:txBody>
          <a:bodyPr wrap="square">
            <a:spAutoFit/>
          </a:bodyPr>
          <a:lstStyle/>
          <a:p>
            <a:r>
              <a:rPr lang="en-GB" dirty="0" smtClean="0"/>
              <a:t>We now want to fit a best fitting line to the data making sure it goes </a:t>
            </a:r>
            <a:r>
              <a:rPr lang="en-GB" b="1" dirty="0" smtClean="0"/>
              <a:t>through the origin</a:t>
            </a:r>
            <a:r>
              <a:rPr lang="en-GB" dirty="0" smtClean="0"/>
              <a:t>.</a:t>
            </a:r>
            <a:endParaRPr lang="en-GB" dirty="0"/>
          </a:p>
        </p:txBody>
      </p:sp>
      <p:pic>
        <p:nvPicPr>
          <p:cNvPr id="6" name="Picture 5"/>
          <p:cNvPicPr>
            <a:picLocks noChangeAspect="1"/>
          </p:cNvPicPr>
          <p:nvPr/>
        </p:nvPicPr>
        <p:blipFill>
          <a:blip r:embed="rId3"/>
          <a:stretch>
            <a:fillRect/>
          </a:stretch>
        </p:blipFill>
        <p:spPr>
          <a:xfrm>
            <a:off x="2030738" y="2912091"/>
            <a:ext cx="5209524" cy="3285714"/>
          </a:xfrm>
          <a:prstGeom prst="rect">
            <a:avLst/>
          </a:prstGeom>
        </p:spPr>
      </p:pic>
    </p:spTree>
    <p:extLst>
      <p:ext uri="{BB962C8B-B14F-4D97-AF65-F5344CB8AC3E}">
        <p14:creationId xmlns:p14="http://schemas.microsoft.com/office/powerpoint/2010/main" val="35991466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030738" y="2081094"/>
            <a:ext cx="5209524" cy="4390476"/>
          </a:xfrm>
          <a:prstGeom prst="rect">
            <a:avLst/>
          </a:prstGeom>
        </p:spPr>
      </p:pic>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Step 2 – a random line…</a:t>
            </a:r>
          </a:p>
        </p:txBody>
      </p:sp>
      <p:sp>
        <p:nvSpPr>
          <p:cNvPr id="3" name="AutoShape 2" descr="https://cdn-images-1.medium.com/max/1600/1*15tp_ICtkIEJSkno9WX9kg.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Rectangle 1"/>
          <p:cNvSpPr/>
          <p:nvPr/>
        </p:nvSpPr>
        <p:spPr>
          <a:xfrm>
            <a:off x="368300" y="1124423"/>
            <a:ext cx="8534400" cy="646331"/>
          </a:xfrm>
          <a:prstGeom prst="rect">
            <a:avLst/>
          </a:prstGeom>
        </p:spPr>
        <p:txBody>
          <a:bodyPr wrap="square">
            <a:spAutoFit/>
          </a:bodyPr>
          <a:lstStyle/>
          <a:p>
            <a:r>
              <a:rPr lang="en-GB" dirty="0" smtClean="0"/>
              <a:t>PCA tries to </a:t>
            </a:r>
            <a:r>
              <a:rPr lang="en-GB" b="1" dirty="0" smtClean="0"/>
              <a:t>minimise</a:t>
            </a:r>
            <a:r>
              <a:rPr lang="en-GB" dirty="0" smtClean="0"/>
              <a:t> the distance from each point to the line</a:t>
            </a:r>
          </a:p>
          <a:p>
            <a:r>
              <a:rPr lang="en-GB" dirty="0" smtClean="0"/>
              <a:t>This is equal to </a:t>
            </a:r>
            <a:r>
              <a:rPr lang="en-GB" b="1" dirty="0" smtClean="0"/>
              <a:t>maximise </a:t>
            </a:r>
            <a:r>
              <a:rPr lang="en-GB" dirty="0" smtClean="0"/>
              <a:t>the distance between the projection and the origin.</a:t>
            </a:r>
          </a:p>
        </p:txBody>
      </p:sp>
      <p:pic>
        <p:nvPicPr>
          <p:cNvPr id="7" name="Picture 6"/>
          <p:cNvPicPr>
            <a:picLocks noChangeAspect="1"/>
          </p:cNvPicPr>
          <p:nvPr/>
        </p:nvPicPr>
        <p:blipFill>
          <a:blip r:embed="rId4"/>
          <a:stretch>
            <a:fillRect/>
          </a:stretch>
        </p:blipFill>
        <p:spPr>
          <a:xfrm>
            <a:off x="2030738" y="2081094"/>
            <a:ext cx="5209524" cy="4390476"/>
          </a:xfrm>
          <a:prstGeom prst="rect">
            <a:avLst/>
          </a:prstGeom>
        </p:spPr>
      </p:pic>
      <p:sp>
        <p:nvSpPr>
          <p:cNvPr id="4" name="Rectangle 3"/>
          <p:cNvSpPr/>
          <p:nvPr/>
        </p:nvSpPr>
        <p:spPr>
          <a:xfrm>
            <a:off x="505951" y="6474133"/>
            <a:ext cx="8259097" cy="307777"/>
          </a:xfrm>
          <a:prstGeom prst="rect">
            <a:avLst/>
          </a:prstGeom>
        </p:spPr>
        <p:txBody>
          <a:bodyPr wrap="square">
            <a:spAutoFit/>
          </a:bodyPr>
          <a:lstStyle/>
          <a:p>
            <a:pPr algn="ctr"/>
            <a:r>
              <a:rPr lang="en-GB" sz="1400" dirty="0"/>
              <a:t>Note that PCA minimises (or maximises) the </a:t>
            </a:r>
            <a:r>
              <a:rPr lang="en-GB" sz="1400" u="sng" dirty="0"/>
              <a:t>sum of squares</a:t>
            </a:r>
            <a:r>
              <a:rPr lang="en-GB" sz="1400" dirty="0"/>
              <a:t> of the distances</a:t>
            </a:r>
          </a:p>
        </p:txBody>
      </p:sp>
    </p:spTree>
    <p:extLst>
      <p:ext uri="{BB962C8B-B14F-4D97-AF65-F5344CB8AC3E}">
        <p14:creationId xmlns:p14="http://schemas.microsoft.com/office/powerpoint/2010/main" val="122325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Step 2 – find the best line</a:t>
            </a:r>
          </a:p>
        </p:txBody>
      </p:sp>
      <p:sp>
        <p:nvSpPr>
          <p:cNvPr id="3" name="AutoShape 2" descr="https://cdn-images-1.medium.com/max/1600/1*15tp_ICtkIEJSkno9WX9kg.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 name="Picture 3"/>
          <p:cNvPicPr>
            <a:picLocks noChangeAspect="1"/>
          </p:cNvPicPr>
          <p:nvPr/>
        </p:nvPicPr>
        <p:blipFill>
          <a:blip r:embed="rId3"/>
          <a:stretch>
            <a:fillRect/>
          </a:stretch>
        </p:blipFill>
        <p:spPr>
          <a:xfrm>
            <a:off x="1684007" y="1545524"/>
            <a:ext cx="6303524" cy="5312476"/>
          </a:xfrm>
          <a:prstGeom prst="rect">
            <a:avLst/>
          </a:prstGeom>
        </p:spPr>
      </p:pic>
    </p:spTree>
    <p:extLst>
      <p:ext uri="{BB962C8B-B14F-4D97-AF65-F5344CB8AC3E}">
        <p14:creationId xmlns:p14="http://schemas.microsoft.com/office/powerpoint/2010/main" val="9368806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You got PC1 !</a:t>
            </a:r>
          </a:p>
        </p:txBody>
      </p:sp>
      <p:sp>
        <p:nvSpPr>
          <p:cNvPr id="3" name="AutoShape 2" descr="https://cdn-images-1.medium.com/max/1600/1*15tp_ICtkIEJSkno9WX9kg.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 name="Picture 3"/>
          <p:cNvPicPr>
            <a:picLocks noChangeAspect="1"/>
          </p:cNvPicPr>
          <p:nvPr/>
        </p:nvPicPr>
        <p:blipFill>
          <a:blip r:embed="rId3"/>
          <a:stretch>
            <a:fillRect/>
          </a:stretch>
        </p:blipFill>
        <p:spPr>
          <a:xfrm>
            <a:off x="1684007" y="1545524"/>
            <a:ext cx="6303524" cy="5312476"/>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63500" y="1131590"/>
                <a:ext cx="5934381" cy="369332"/>
              </a:xfrm>
              <a:prstGeom prst="rect">
                <a:avLst/>
              </a:prstGeom>
            </p:spPr>
            <p:txBody>
              <a:bodyPr wrap="none">
                <a:spAutoFit/>
              </a:bodyPr>
              <a:lstStyle/>
              <a:p>
                <a:r>
                  <a:rPr lang="en-GB" dirty="0" smtClean="0"/>
                  <a:t>PC1 corresponds (in this example) to the line: </a:t>
                </a:r>
                <a14:m>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=0.7 </m:t>
                    </m:r>
                    <m:r>
                      <a:rPr lang="en-GB" b="0" i="1" smtClean="0">
                        <a:latin typeface="Cambria Math" panose="02040503050406030204" pitchFamily="18" charset="0"/>
                      </a:rPr>
                      <m:t>𝑥</m:t>
                    </m:r>
                  </m:oMath>
                </a14:m>
                <a:endParaRPr lang="en-GB" dirty="0" smtClean="0"/>
              </a:p>
            </p:txBody>
          </p:sp>
        </mc:Choice>
        <mc:Fallback xmlns="">
          <p:sp>
            <p:nvSpPr>
              <p:cNvPr id="2" name="Rectangle 1"/>
              <p:cNvSpPr>
                <a:spLocks noRot="1" noChangeAspect="1" noMove="1" noResize="1" noEditPoints="1" noAdjustHandles="1" noChangeArrowheads="1" noChangeShapeType="1" noTextEdit="1"/>
              </p:cNvSpPr>
              <p:nvPr/>
            </p:nvSpPr>
            <p:spPr>
              <a:xfrm>
                <a:off x="63500" y="1131590"/>
                <a:ext cx="5934381" cy="369332"/>
              </a:xfrm>
              <a:prstGeom prst="rect">
                <a:avLst/>
              </a:prstGeom>
              <a:blipFill>
                <a:blip r:embed="rId4"/>
                <a:stretch>
                  <a:fillRect l="-821" t="-10000" b="-26667"/>
                </a:stretch>
              </a:blipFill>
            </p:spPr>
            <p:txBody>
              <a:bodyPr/>
              <a:lstStyle/>
              <a:p>
                <a:r>
                  <a:rPr lang="en-GB">
                    <a:noFill/>
                  </a:rPr>
                  <a:t> </a:t>
                </a:r>
              </a:p>
            </p:txBody>
          </p:sp>
        </mc:Fallback>
      </mc:AlternateContent>
    </p:spTree>
    <p:extLst>
      <p:ext uri="{BB962C8B-B14F-4D97-AF65-F5344CB8AC3E}">
        <p14:creationId xmlns:p14="http://schemas.microsoft.com/office/powerpoint/2010/main" val="2767278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Let’s find PC2!</a:t>
            </a:r>
          </a:p>
        </p:txBody>
      </p:sp>
      <p:sp>
        <p:nvSpPr>
          <p:cNvPr id="3" name="AutoShape 2" descr="https://cdn-images-1.medium.com/max/1600/1*15tp_ICtkIEJSkno9WX9kg.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Rectangle 1"/>
          <p:cNvSpPr/>
          <p:nvPr/>
        </p:nvSpPr>
        <p:spPr>
          <a:xfrm>
            <a:off x="63500" y="1131590"/>
            <a:ext cx="8839200" cy="923330"/>
          </a:xfrm>
          <a:prstGeom prst="rect">
            <a:avLst/>
          </a:prstGeom>
        </p:spPr>
        <p:txBody>
          <a:bodyPr wrap="square">
            <a:spAutoFit/>
          </a:bodyPr>
          <a:lstStyle/>
          <a:p>
            <a:r>
              <a:rPr lang="en-GB" dirty="0" smtClean="0"/>
              <a:t>PC1 is the line perpendicular to PC1, passing through the origin and that minimised the SS distances of the points. In our simple 2D example there is only one line to test… but with more variable there would be more!</a:t>
            </a:r>
          </a:p>
        </p:txBody>
      </p:sp>
      <p:pic>
        <p:nvPicPr>
          <p:cNvPr id="6" name="Picture 5"/>
          <p:cNvPicPr>
            <a:picLocks noChangeAspect="1"/>
          </p:cNvPicPr>
          <p:nvPr/>
        </p:nvPicPr>
        <p:blipFill>
          <a:blip r:embed="rId3"/>
          <a:stretch>
            <a:fillRect/>
          </a:stretch>
        </p:blipFill>
        <p:spPr>
          <a:xfrm>
            <a:off x="2090330" y="2253670"/>
            <a:ext cx="5209524" cy="4390476"/>
          </a:xfrm>
          <a:prstGeom prst="rect">
            <a:avLst/>
          </a:prstGeom>
        </p:spPr>
      </p:pic>
    </p:spTree>
    <p:extLst>
      <p:ext uri="{BB962C8B-B14F-4D97-AF65-F5344CB8AC3E}">
        <p14:creationId xmlns:p14="http://schemas.microsoft.com/office/powerpoint/2010/main" val="407655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And finally, some rotation</a:t>
            </a:r>
          </a:p>
        </p:txBody>
      </p:sp>
      <p:sp>
        <p:nvSpPr>
          <p:cNvPr id="3" name="AutoShape 2" descr="https://cdn-images-1.medium.com/max/1600/1*15tp_ICtkIEJSkno9WX9kg.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8" name="Picture 7"/>
          <p:cNvPicPr>
            <a:picLocks noChangeAspect="1"/>
          </p:cNvPicPr>
          <p:nvPr/>
        </p:nvPicPr>
        <p:blipFill>
          <a:blip r:embed="rId3"/>
          <a:stretch>
            <a:fillRect/>
          </a:stretch>
        </p:blipFill>
        <p:spPr>
          <a:xfrm>
            <a:off x="2115134" y="2288645"/>
            <a:ext cx="4735931" cy="3991342"/>
          </a:xfrm>
          <a:prstGeom prst="rect">
            <a:avLst/>
          </a:prstGeom>
        </p:spPr>
      </p:pic>
      <p:sp>
        <p:nvSpPr>
          <p:cNvPr id="2" name="Rectangle 1"/>
          <p:cNvSpPr/>
          <p:nvPr/>
        </p:nvSpPr>
        <p:spPr>
          <a:xfrm>
            <a:off x="63500" y="1131590"/>
            <a:ext cx="8839200" cy="369332"/>
          </a:xfrm>
          <a:prstGeom prst="rect">
            <a:avLst/>
          </a:prstGeom>
        </p:spPr>
        <p:txBody>
          <a:bodyPr wrap="square">
            <a:spAutoFit/>
          </a:bodyPr>
          <a:lstStyle/>
          <a:p>
            <a:r>
              <a:rPr lang="en-GB" dirty="0" smtClean="0"/>
              <a:t>We now rotate our coordinate system, until PC1 is horizontal </a:t>
            </a:r>
          </a:p>
        </p:txBody>
      </p:sp>
    </p:spTree>
    <p:extLst>
      <p:ext uri="{BB962C8B-B14F-4D97-AF65-F5344CB8AC3E}">
        <p14:creationId xmlns:p14="http://schemas.microsoft.com/office/powerpoint/2010/main" val="429270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00000">
                                      <p:cBhvr>
                                        <p:cTn id="6"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Our PCA is done!</a:t>
            </a:r>
          </a:p>
        </p:txBody>
      </p:sp>
      <p:sp>
        <p:nvSpPr>
          <p:cNvPr id="3" name="AutoShape 2" descr="https://cdn-images-1.medium.com/max/1600/1*15tp_ICtkIEJSkno9WX9kg.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p:cNvPicPr>
            <a:picLocks noChangeAspect="1"/>
          </p:cNvPicPr>
          <p:nvPr/>
        </p:nvPicPr>
        <p:blipFill>
          <a:blip r:embed="rId3"/>
          <a:stretch>
            <a:fillRect/>
          </a:stretch>
        </p:blipFill>
        <p:spPr>
          <a:xfrm>
            <a:off x="1656476" y="1210884"/>
            <a:ext cx="5831048" cy="5139619"/>
          </a:xfrm>
          <a:prstGeom prst="rect">
            <a:avLst/>
          </a:prstGeom>
        </p:spPr>
      </p:pic>
    </p:spTree>
    <p:extLst>
      <p:ext uri="{BB962C8B-B14F-4D97-AF65-F5344CB8AC3E}">
        <p14:creationId xmlns:p14="http://schemas.microsoft.com/office/powerpoint/2010/main" val="16976388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What is big data?</a:t>
            </a:r>
          </a:p>
        </p:txBody>
      </p:sp>
      <p:sp>
        <p:nvSpPr>
          <p:cNvPr id="3" name="AutoShape 2" descr="https://cdn-images-1.medium.com/max/1600/1*15tp_ICtkIEJSkno9WX9kg.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2" descr="\operatorname {Var} (X)=\sum _{i=1}^{n}p_{i}\cdot (x_{i}-\mu )^{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 name="Rectangle 1"/>
          <p:cNvSpPr/>
          <p:nvPr/>
        </p:nvSpPr>
        <p:spPr>
          <a:xfrm>
            <a:off x="460375" y="4256892"/>
            <a:ext cx="4945585" cy="307777"/>
          </a:xfrm>
          <a:prstGeom prst="rect">
            <a:avLst/>
          </a:prstGeom>
        </p:spPr>
        <p:txBody>
          <a:bodyPr wrap="none">
            <a:spAutoFit/>
          </a:bodyPr>
          <a:lstStyle/>
          <a:p>
            <a:r>
              <a:rPr lang="en-GB" sz="1400" dirty="0" smtClean="0">
                <a:solidFill>
                  <a:schemeClr val="tx1">
                    <a:lumMod val="50000"/>
                    <a:lumOff val="50000"/>
                  </a:schemeClr>
                </a:solidFill>
                <a:latin typeface="Raleway" panose="020B0503030101060003" pitchFamily="34" charset="0"/>
                <a:ea typeface="Calibri" panose="020F0502020204030204" pitchFamily="34" charset="0"/>
                <a:cs typeface="Times New Roman" panose="02020603050405020304" pitchFamily="18" charset="0"/>
              </a:rPr>
              <a:t>Early “big data” management in the 1930s – source Wired</a:t>
            </a:r>
            <a:endParaRPr lang="en-GB" sz="1400" dirty="0">
              <a:solidFill>
                <a:schemeClr val="tx1">
                  <a:lumMod val="50000"/>
                  <a:lumOff val="50000"/>
                </a:schemeClr>
              </a:solidFill>
            </a:endParaRPr>
          </a:p>
        </p:txBody>
      </p:sp>
      <p:pic>
        <p:nvPicPr>
          <p:cNvPr id="4098" name="Picture 2" descr="https://media.wired.com/photos/5b3348a7a2bff9692c40a259/master/w_748,c_limit/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1324193"/>
            <a:ext cx="3656098" cy="293269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media.wired.com/photos/5b3348a6c002fe17d01df1eb/master/w_800,c_limit/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1350" y="1289000"/>
            <a:ext cx="4301292" cy="296789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368300" y="5124348"/>
            <a:ext cx="6760184" cy="1477328"/>
          </a:xfrm>
          <a:prstGeom prst="rect">
            <a:avLst/>
          </a:prstGeom>
        </p:spPr>
        <p:txBody>
          <a:bodyPr wrap="none">
            <a:spAutoFit/>
          </a:bodyPr>
          <a:lstStyle/>
          <a:p>
            <a:pPr marL="285750" indent="-285750">
              <a:buFontTx/>
              <a:buChar char="-"/>
            </a:pPr>
            <a:r>
              <a:rPr lang="en-GB" dirty="0" smtClean="0">
                <a:latin typeface="Raleway" panose="020B0503030101060003" pitchFamily="34" charset="0"/>
                <a:ea typeface="Calibri" panose="020F0502020204030204" pitchFamily="34" charset="0"/>
                <a:cs typeface="Times New Roman" panose="02020603050405020304" pitchFamily="18" charset="0"/>
              </a:rPr>
              <a:t>In 1937 the US </a:t>
            </a:r>
            <a:r>
              <a:rPr lang="en-GB" dirty="0">
                <a:latin typeface="Raleway" panose="020B0503030101060003" pitchFamily="34" charset="0"/>
                <a:ea typeface="Calibri" panose="020F0502020204030204" pitchFamily="34" charset="0"/>
                <a:cs typeface="Times New Roman" panose="02020603050405020304" pitchFamily="18" charset="0"/>
              </a:rPr>
              <a:t>government </a:t>
            </a:r>
            <a:r>
              <a:rPr lang="en-GB" dirty="0" smtClean="0">
                <a:latin typeface="Raleway" panose="020B0503030101060003" pitchFamily="34" charset="0"/>
                <a:ea typeface="Calibri" panose="020F0502020204030204" pitchFamily="34" charset="0"/>
                <a:cs typeface="Times New Roman" panose="02020603050405020304" pitchFamily="18" charset="0"/>
              </a:rPr>
              <a:t>enacted the Social </a:t>
            </a:r>
            <a:r>
              <a:rPr lang="en-GB" dirty="0">
                <a:latin typeface="Raleway" panose="020B0503030101060003" pitchFamily="34" charset="0"/>
                <a:ea typeface="Calibri" panose="020F0502020204030204" pitchFamily="34" charset="0"/>
                <a:cs typeface="Times New Roman" panose="02020603050405020304" pitchFamily="18" charset="0"/>
              </a:rPr>
              <a:t>Security </a:t>
            </a:r>
            <a:r>
              <a:rPr lang="en-GB" dirty="0" smtClean="0">
                <a:latin typeface="Raleway" panose="020B0503030101060003" pitchFamily="34" charset="0"/>
                <a:ea typeface="Calibri" panose="020F0502020204030204" pitchFamily="34" charset="0"/>
                <a:cs typeface="Times New Roman" panose="02020603050405020304" pitchFamily="18" charset="0"/>
              </a:rPr>
              <a:t>Act</a:t>
            </a:r>
          </a:p>
          <a:p>
            <a:pPr marL="285750" indent="-285750">
              <a:buFontTx/>
              <a:buChar char="-"/>
            </a:pPr>
            <a:endParaRPr lang="en-GB" dirty="0" smtClean="0">
              <a:latin typeface="Raleway" panose="020B0503030101060003" pitchFamily="34" charset="0"/>
              <a:ea typeface="Calibri" panose="020F0502020204030204" pitchFamily="34" charset="0"/>
              <a:cs typeface="Times New Roman" panose="02020603050405020304" pitchFamily="18" charset="0"/>
            </a:endParaRPr>
          </a:p>
          <a:p>
            <a:pPr marL="285750" indent="-285750">
              <a:buFontTx/>
              <a:buChar char="-"/>
            </a:pPr>
            <a:r>
              <a:rPr lang="en-GB" dirty="0" smtClean="0">
                <a:latin typeface="Raleway" panose="020B0503030101060003" pitchFamily="34" charset="0"/>
                <a:ea typeface="Calibri" panose="020F0502020204030204" pitchFamily="34" charset="0"/>
                <a:cs typeface="Times New Roman" panose="02020603050405020304" pitchFamily="18" charset="0"/>
              </a:rPr>
              <a:t>Data from 26 </a:t>
            </a:r>
            <a:r>
              <a:rPr lang="en-GB" dirty="0">
                <a:latin typeface="Raleway" panose="020B0503030101060003" pitchFamily="34" charset="0"/>
                <a:ea typeface="Calibri" panose="020F0502020204030204" pitchFamily="34" charset="0"/>
                <a:cs typeface="Times New Roman" panose="02020603050405020304" pitchFamily="18" charset="0"/>
              </a:rPr>
              <a:t>million Americans </a:t>
            </a:r>
            <a:r>
              <a:rPr lang="en-GB" dirty="0" smtClean="0">
                <a:latin typeface="Raleway" panose="020B0503030101060003" pitchFamily="34" charset="0"/>
                <a:ea typeface="Calibri" panose="020F0502020204030204" pitchFamily="34" charset="0"/>
                <a:cs typeface="Times New Roman" panose="02020603050405020304" pitchFamily="18" charset="0"/>
              </a:rPr>
              <a:t>&gt;3 </a:t>
            </a:r>
            <a:r>
              <a:rPr lang="en-GB" dirty="0">
                <a:latin typeface="Raleway" panose="020B0503030101060003" pitchFamily="34" charset="0"/>
                <a:ea typeface="Calibri" panose="020F0502020204030204" pitchFamily="34" charset="0"/>
                <a:cs typeface="Times New Roman" panose="02020603050405020304" pitchFamily="18" charset="0"/>
              </a:rPr>
              <a:t>million </a:t>
            </a:r>
            <a:r>
              <a:rPr lang="en-GB" dirty="0" smtClean="0">
                <a:latin typeface="Raleway" panose="020B0503030101060003" pitchFamily="34" charset="0"/>
                <a:ea typeface="Calibri" panose="020F0502020204030204" pitchFamily="34" charset="0"/>
                <a:cs typeface="Times New Roman" panose="02020603050405020304" pitchFamily="18" charset="0"/>
              </a:rPr>
              <a:t>employers</a:t>
            </a:r>
          </a:p>
          <a:p>
            <a:pPr marL="285750" indent="-285750">
              <a:buFontTx/>
              <a:buChar char="-"/>
            </a:pPr>
            <a:endParaRPr lang="en-GB" dirty="0">
              <a:latin typeface="Raleway" panose="020B0503030101060003" pitchFamily="34" charset="0"/>
              <a:ea typeface="Calibri" panose="020F0502020204030204" pitchFamily="34" charset="0"/>
              <a:cs typeface="Times New Roman" panose="02020603050405020304" pitchFamily="18" charset="0"/>
            </a:endParaRPr>
          </a:p>
          <a:p>
            <a:pPr marL="285750" indent="-285750">
              <a:buFontTx/>
              <a:buChar char="-"/>
            </a:pPr>
            <a:r>
              <a:rPr lang="en-GB" dirty="0" smtClean="0">
                <a:latin typeface="Raleway" panose="020B0503030101060003" pitchFamily="34" charset="0"/>
                <a:ea typeface="Calibri" panose="020F0502020204030204" pitchFamily="34" charset="0"/>
                <a:cs typeface="Times New Roman" panose="02020603050405020304" pitchFamily="18" charset="0"/>
              </a:rPr>
              <a:t>IBM developed punch card readers specifically for the job</a:t>
            </a:r>
            <a:endParaRPr lang="en-GB" dirty="0"/>
          </a:p>
        </p:txBody>
      </p:sp>
    </p:spTree>
    <p:extLst>
      <p:ext uri="{BB962C8B-B14F-4D97-AF65-F5344CB8AC3E}">
        <p14:creationId xmlns:p14="http://schemas.microsoft.com/office/powerpoint/2010/main" val="27855681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Scree plots</a:t>
            </a:r>
          </a:p>
        </p:txBody>
      </p:sp>
      <p:sp>
        <p:nvSpPr>
          <p:cNvPr id="3" name="AutoShape 2" descr="https://cdn-images-1.medium.com/max/1600/1*15tp_ICtkIEJSkno9WX9kg.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Rectangle 5"/>
          <p:cNvSpPr/>
          <p:nvPr/>
        </p:nvSpPr>
        <p:spPr>
          <a:xfrm>
            <a:off x="165303" y="1316256"/>
            <a:ext cx="8988425" cy="707886"/>
          </a:xfrm>
          <a:prstGeom prst="rect">
            <a:avLst/>
          </a:prstGeom>
        </p:spPr>
        <p:txBody>
          <a:bodyPr wrap="square">
            <a:spAutoFit/>
          </a:bodyPr>
          <a:lstStyle/>
          <a:p>
            <a:r>
              <a:rPr lang="en-GB" sz="2000" dirty="0" smtClean="0"/>
              <a:t>A common way to visualise the contribution of each component is through a scree plot, a bar plot of the variance explained by each PC.</a:t>
            </a:r>
          </a:p>
        </p:txBody>
      </p:sp>
      <p:sp>
        <p:nvSpPr>
          <p:cNvPr id="7" name="AutoShape 2" descr="\operatorname {Var} (X)=\sum _{i=1}^{n}p_{i}\cdot (x_{i}-\mu )^{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 name="Picture 3"/>
          <p:cNvPicPr>
            <a:picLocks noChangeAspect="1"/>
          </p:cNvPicPr>
          <p:nvPr/>
        </p:nvPicPr>
        <p:blipFill>
          <a:blip r:embed="rId3"/>
          <a:stretch>
            <a:fillRect/>
          </a:stretch>
        </p:blipFill>
        <p:spPr>
          <a:xfrm>
            <a:off x="2045025" y="2274967"/>
            <a:ext cx="5209524" cy="4390476"/>
          </a:xfrm>
          <a:prstGeom prst="rect">
            <a:avLst/>
          </a:prstGeom>
        </p:spPr>
      </p:pic>
    </p:spTree>
    <p:extLst>
      <p:ext uri="{BB962C8B-B14F-4D97-AF65-F5344CB8AC3E}">
        <p14:creationId xmlns:p14="http://schemas.microsoft.com/office/powerpoint/2010/main" val="2967973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Dimension reduction</a:t>
            </a:r>
          </a:p>
        </p:txBody>
      </p:sp>
      <p:sp>
        <p:nvSpPr>
          <p:cNvPr id="3" name="AutoShape 2" descr="https://cdn-images-1.medium.com/max/1600/1*15tp_ICtkIEJSkno9WX9kg.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2" descr="\operatorname {Var} (X)=\sum _{i=1}^{n}p_{i}\cdot (x_{i}-\mu )^{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8" name="Picture 7"/>
          <p:cNvPicPr>
            <a:picLocks noChangeAspect="1"/>
          </p:cNvPicPr>
          <p:nvPr/>
        </p:nvPicPr>
        <p:blipFill>
          <a:blip r:embed="rId3"/>
          <a:stretch>
            <a:fillRect/>
          </a:stretch>
        </p:blipFill>
        <p:spPr>
          <a:xfrm>
            <a:off x="666687" y="1065431"/>
            <a:ext cx="7569326" cy="5682908"/>
          </a:xfrm>
          <a:prstGeom prst="rect">
            <a:avLst/>
          </a:prstGeom>
        </p:spPr>
      </p:pic>
    </p:spTree>
    <p:extLst>
      <p:ext uri="{BB962C8B-B14F-4D97-AF65-F5344CB8AC3E}">
        <p14:creationId xmlns:p14="http://schemas.microsoft.com/office/powerpoint/2010/main" val="24483955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PCA</a:t>
            </a:r>
          </a:p>
        </p:txBody>
      </p:sp>
      <p:sp>
        <p:nvSpPr>
          <p:cNvPr id="3" name="AutoShape 2" descr="https://cdn-images-1.medium.com/max/1600/1*15tp_ICtkIEJSkno9WX9kg.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2" descr="\operatorname {Var} (X)=\sum _{i=1}^{n}p_{i}\cdot (x_{i}-\mu )^{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 name="Picture 1"/>
          <p:cNvPicPr>
            <a:picLocks noChangeAspect="1"/>
          </p:cNvPicPr>
          <p:nvPr/>
        </p:nvPicPr>
        <p:blipFill>
          <a:blip r:embed="rId3"/>
          <a:stretch>
            <a:fillRect/>
          </a:stretch>
        </p:blipFill>
        <p:spPr>
          <a:xfrm>
            <a:off x="3693176" y="2119217"/>
            <a:ext cx="5209524" cy="4342857"/>
          </a:xfrm>
          <a:prstGeom prst="rect">
            <a:avLst/>
          </a:prstGeom>
        </p:spPr>
      </p:pic>
      <p:pic>
        <p:nvPicPr>
          <p:cNvPr id="9" name="Picture 8"/>
          <p:cNvPicPr>
            <a:picLocks noChangeAspect="1"/>
          </p:cNvPicPr>
          <p:nvPr/>
        </p:nvPicPr>
        <p:blipFill>
          <a:blip r:embed="rId4"/>
          <a:stretch>
            <a:fillRect/>
          </a:stretch>
        </p:blipFill>
        <p:spPr>
          <a:xfrm>
            <a:off x="63500" y="2965085"/>
            <a:ext cx="3531145" cy="2651120"/>
          </a:xfrm>
          <a:prstGeom prst="rect">
            <a:avLst/>
          </a:prstGeom>
        </p:spPr>
      </p:pic>
      <p:sp>
        <p:nvSpPr>
          <p:cNvPr id="10" name="Rectangle 9"/>
          <p:cNvSpPr/>
          <p:nvPr/>
        </p:nvSpPr>
        <p:spPr>
          <a:xfrm>
            <a:off x="1649544" y="1343366"/>
            <a:ext cx="5070619" cy="369332"/>
          </a:xfrm>
          <a:prstGeom prst="rect">
            <a:avLst/>
          </a:prstGeom>
        </p:spPr>
        <p:txBody>
          <a:bodyPr wrap="none">
            <a:spAutoFit/>
          </a:bodyPr>
          <a:lstStyle/>
          <a:p>
            <a:r>
              <a:rPr lang="en-GB" dirty="0" smtClean="0"/>
              <a:t>From 10D…                                                   …to 2D!</a:t>
            </a:r>
            <a:endParaRPr lang="en-GB" dirty="0"/>
          </a:p>
        </p:txBody>
      </p:sp>
    </p:spTree>
    <p:extLst>
      <p:ext uri="{BB962C8B-B14F-4D97-AF65-F5344CB8AC3E}">
        <p14:creationId xmlns:p14="http://schemas.microsoft.com/office/powerpoint/2010/main" val="13828020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Scree plot</a:t>
            </a:r>
          </a:p>
        </p:txBody>
      </p:sp>
      <p:sp>
        <p:nvSpPr>
          <p:cNvPr id="3" name="AutoShape 2" descr="https://cdn-images-1.medium.com/max/1600/1*15tp_ICtkIEJSkno9WX9kg.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2" descr="\operatorname {Var} (X)=\sum _{i=1}^{n}p_{i}\cdot (x_{i}-\mu )^{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4" name="Picture 3"/>
          <p:cNvPicPr>
            <a:picLocks noChangeAspect="1"/>
          </p:cNvPicPr>
          <p:nvPr/>
        </p:nvPicPr>
        <p:blipFill>
          <a:blip r:embed="rId3"/>
          <a:stretch>
            <a:fillRect/>
          </a:stretch>
        </p:blipFill>
        <p:spPr>
          <a:xfrm>
            <a:off x="1299588" y="1065431"/>
            <a:ext cx="6303524" cy="5254857"/>
          </a:xfrm>
          <a:prstGeom prst="rect">
            <a:avLst/>
          </a:prstGeom>
        </p:spPr>
      </p:pic>
    </p:spTree>
    <p:extLst>
      <p:ext uri="{BB962C8B-B14F-4D97-AF65-F5344CB8AC3E}">
        <p14:creationId xmlns:p14="http://schemas.microsoft.com/office/powerpoint/2010/main" val="18576419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2557"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Non-linear dimension reduction</a:t>
            </a:r>
          </a:p>
        </p:txBody>
      </p:sp>
      <p:sp>
        <p:nvSpPr>
          <p:cNvPr id="14" name="Rectangle 13"/>
          <p:cNvSpPr/>
          <p:nvPr/>
        </p:nvSpPr>
        <p:spPr>
          <a:xfrm>
            <a:off x="3707082" y="2445504"/>
            <a:ext cx="5288176" cy="2308324"/>
          </a:xfrm>
          <a:prstGeom prst="rect">
            <a:avLst/>
          </a:prstGeom>
        </p:spPr>
        <p:txBody>
          <a:bodyPr wrap="square">
            <a:spAutoFit/>
          </a:bodyPr>
          <a:lstStyle/>
          <a:p>
            <a:r>
              <a:rPr lang="en-GB" dirty="0" smtClean="0">
                <a:latin typeface="Raleway" panose="020B0503030101060003" pitchFamily="34" charset="0"/>
              </a:rPr>
              <a:t>Particularly suited to very high dimensional data, such as that of </a:t>
            </a:r>
            <a:r>
              <a:rPr lang="en-GB" dirty="0" err="1" smtClean="0">
                <a:latin typeface="Raleway" panose="020B0503030101060003" pitchFamily="34" charset="0"/>
              </a:rPr>
              <a:t>scRNAseq</a:t>
            </a:r>
            <a:r>
              <a:rPr lang="en-GB" dirty="0" smtClean="0">
                <a:latin typeface="Raleway" panose="020B0503030101060003" pitchFamily="34" charset="0"/>
              </a:rPr>
              <a:t> experiments.</a:t>
            </a:r>
          </a:p>
          <a:p>
            <a:endParaRPr lang="en-GB" dirty="0">
              <a:latin typeface="Raleway" panose="020B0503030101060003" pitchFamily="34" charset="0"/>
            </a:endParaRPr>
          </a:p>
          <a:p>
            <a:r>
              <a:rPr lang="en-GB" dirty="0" smtClean="0">
                <a:latin typeface="Raleway" panose="020B0503030101060003" pitchFamily="34" charset="0"/>
              </a:rPr>
              <a:t>Contrary to PCA they are not linear projections, so it can capture non-linear relationships.</a:t>
            </a:r>
          </a:p>
          <a:p>
            <a:endParaRPr lang="en-GB" dirty="0">
              <a:latin typeface="Raleway" panose="020B0503030101060003" pitchFamily="34" charset="0"/>
            </a:endParaRPr>
          </a:p>
          <a:p>
            <a:r>
              <a:rPr lang="en-GB" dirty="0" smtClean="0">
                <a:latin typeface="Raleway" panose="020B0503030101060003" pitchFamily="34" charset="0"/>
              </a:rPr>
              <a:t>e.g.</a:t>
            </a:r>
            <a:r>
              <a:rPr lang="en-GB" b="1" dirty="0" smtClean="0">
                <a:latin typeface="Raleway" panose="020B0503030101060003" pitchFamily="34" charset="0"/>
              </a:rPr>
              <a:t> t-SNE </a:t>
            </a:r>
            <a:r>
              <a:rPr lang="en-GB" dirty="0" smtClean="0">
                <a:latin typeface="Raleway" panose="020B0503030101060003" pitchFamily="34" charset="0"/>
              </a:rPr>
              <a:t>(t-Distributed </a:t>
            </a:r>
            <a:r>
              <a:rPr lang="en-GB" dirty="0">
                <a:latin typeface="Raleway" panose="020B0503030101060003" pitchFamily="34" charset="0"/>
              </a:rPr>
              <a:t>Stochastic Neighbour </a:t>
            </a:r>
            <a:r>
              <a:rPr lang="en-GB" dirty="0" smtClean="0">
                <a:latin typeface="Raleway" panose="020B0503030101060003" pitchFamily="34" charset="0"/>
              </a:rPr>
              <a:t>Embedding)</a:t>
            </a:r>
            <a:endParaRPr lang="en-GB" dirty="0">
              <a:latin typeface="Raleway" panose="020B0503030101060003" pitchFamily="34" charset="0"/>
            </a:endParaRPr>
          </a:p>
        </p:txBody>
      </p:sp>
      <p:grpSp>
        <p:nvGrpSpPr>
          <p:cNvPr id="5" name="Group 4"/>
          <p:cNvGrpSpPr/>
          <p:nvPr/>
        </p:nvGrpSpPr>
        <p:grpSpPr>
          <a:xfrm>
            <a:off x="256309" y="1065431"/>
            <a:ext cx="2860169" cy="2900420"/>
            <a:chOff x="246276" y="1065431"/>
            <a:chExt cx="3460805" cy="3509508"/>
          </a:xfrm>
        </p:grpSpPr>
        <p:pic>
          <p:nvPicPr>
            <p:cNvPr id="21" name="Picture 20"/>
            <p:cNvPicPr>
              <a:picLocks noChangeAspect="1"/>
            </p:cNvPicPr>
            <p:nvPr/>
          </p:nvPicPr>
          <p:blipFill rotWithShape="1">
            <a:blip r:embed="rId2"/>
            <a:srcRect l="-783" t="-105" r="9896" b="-970"/>
            <a:stretch/>
          </p:blipFill>
          <p:spPr>
            <a:xfrm>
              <a:off x="246277" y="1065431"/>
              <a:ext cx="3460804" cy="3502251"/>
            </a:xfrm>
            <a:prstGeom prst="rect">
              <a:avLst/>
            </a:prstGeom>
          </p:spPr>
        </p:pic>
        <p:sp>
          <p:nvSpPr>
            <p:cNvPr id="16" name="Rectangle 15"/>
            <p:cNvSpPr/>
            <p:nvPr/>
          </p:nvSpPr>
          <p:spPr>
            <a:xfrm>
              <a:off x="246276" y="4321023"/>
              <a:ext cx="1346844" cy="253916"/>
            </a:xfrm>
            <a:prstGeom prst="rect">
              <a:avLst/>
            </a:prstGeom>
          </p:spPr>
          <p:txBody>
            <a:bodyPr wrap="none">
              <a:spAutoFit/>
            </a:bodyPr>
            <a:lstStyle/>
            <a:p>
              <a:r>
                <a:rPr lang="en-GB" sz="1050" dirty="0" err="1" smtClean="0">
                  <a:solidFill>
                    <a:schemeClr val="tx1">
                      <a:lumMod val="50000"/>
                      <a:lumOff val="50000"/>
                    </a:schemeClr>
                  </a:solidFill>
                  <a:latin typeface="Raleway" panose="020B0503030101060003" pitchFamily="34" charset="0"/>
                  <a:ea typeface="Calibri" panose="020F0502020204030204" pitchFamily="34" charset="0"/>
                  <a:cs typeface="Times New Roman" panose="02020603050405020304" pitchFamily="18" charset="0"/>
                </a:rPr>
                <a:t>Fidanza</a:t>
              </a:r>
              <a:r>
                <a:rPr lang="en-GB" sz="1050" dirty="0" smtClean="0">
                  <a:solidFill>
                    <a:schemeClr val="tx1">
                      <a:lumMod val="50000"/>
                      <a:lumOff val="50000"/>
                    </a:schemeClr>
                  </a:solidFill>
                  <a:latin typeface="Raleway" panose="020B0503030101060003" pitchFamily="34" charset="0"/>
                  <a:ea typeface="Calibri" panose="020F0502020204030204" pitchFamily="34" charset="0"/>
                  <a:cs typeface="Times New Roman" panose="02020603050405020304" pitchFamily="18" charset="0"/>
                </a:rPr>
                <a:t> et al., 2019</a:t>
              </a:r>
              <a:endParaRPr lang="en-GB" sz="1050" dirty="0">
                <a:solidFill>
                  <a:schemeClr val="tx1">
                    <a:lumMod val="50000"/>
                    <a:lumOff val="50000"/>
                  </a:schemeClr>
                </a:solidFill>
              </a:endParaRPr>
            </a:p>
          </p:txBody>
        </p:sp>
      </p:grpSp>
      <p:pic>
        <p:nvPicPr>
          <p:cNvPr id="7" name="Picture 6"/>
          <p:cNvPicPr>
            <a:picLocks noChangeAspect="1"/>
          </p:cNvPicPr>
          <p:nvPr/>
        </p:nvPicPr>
        <p:blipFill rotWithShape="1">
          <a:blip r:embed="rId3"/>
          <a:srcRect l="1237" t="1102" r="10171"/>
          <a:stretch/>
        </p:blipFill>
        <p:spPr>
          <a:xfrm>
            <a:off x="295275" y="4091939"/>
            <a:ext cx="2792025" cy="2737837"/>
          </a:xfrm>
          <a:prstGeom prst="rect">
            <a:avLst/>
          </a:prstGeom>
        </p:spPr>
      </p:pic>
    </p:spTree>
    <p:extLst>
      <p:ext uri="{BB962C8B-B14F-4D97-AF65-F5344CB8AC3E}">
        <p14:creationId xmlns:p14="http://schemas.microsoft.com/office/powerpoint/2010/main" val="328391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Conclusion</a:t>
            </a:r>
          </a:p>
        </p:txBody>
      </p:sp>
      <p:sp>
        <p:nvSpPr>
          <p:cNvPr id="6" name="Rectangle 5"/>
          <p:cNvSpPr/>
          <p:nvPr/>
        </p:nvSpPr>
        <p:spPr>
          <a:xfrm>
            <a:off x="77787" y="1699948"/>
            <a:ext cx="8747125" cy="3970318"/>
          </a:xfrm>
          <a:prstGeom prst="rect">
            <a:avLst/>
          </a:prstGeom>
        </p:spPr>
        <p:txBody>
          <a:bodyPr wrap="square">
            <a:spAutoFit/>
          </a:bodyPr>
          <a:lstStyle/>
          <a:p>
            <a:r>
              <a:rPr lang="en-GB" dirty="0" smtClean="0">
                <a:latin typeface="Raleway" panose="020B0503030101060003" pitchFamily="34" charset="0"/>
                <a:cs typeface="Times New Roman" panose="02020603050405020304" pitchFamily="18" charset="0"/>
              </a:rPr>
              <a:t>New technologies are changing the way we do biology</a:t>
            </a:r>
          </a:p>
          <a:p>
            <a:endParaRPr lang="en-GB" dirty="0">
              <a:latin typeface="Raleway" panose="020B0503030101060003" pitchFamily="34" charset="0"/>
              <a:cs typeface="Times New Roman" panose="02020603050405020304" pitchFamily="18" charset="0"/>
            </a:endParaRPr>
          </a:p>
          <a:p>
            <a:r>
              <a:rPr lang="en-GB" dirty="0" smtClean="0">
                <a:latin typeface="Raleway" panose="020B0503030101060003" pitchFamily="34" charset="0"/>
                <a:cs typeface="Times New Roman" panose="02020603050405020304" pitchFamily="18" charset="0"/>
              </a:rPr>
              <a:t>Large amount of data are now easy and cheap to generate…</a:t>
            </a:r>
          </a:p>
          <a:p>
            <a:endParaRPr lang="en-GB" dirty="0">
              <a:latin typeface="Raleway" panose="020B0503030101060003" pitchFamily="34" charset="0"/>
              <a:cs typeface="Times New Roman" panose="02020603050405020304" pitchFamily="18" charset="0"/>
            </a:endParaRPr>
          </a:p>
          <a:p>
            <a:r>
              <a:rPr lang="en-GB" dirty="0" smtClean="0">
                <a:latin typeface="Raleway" panose="020B0503030101060003" pitchFamily="34" charset="0"/>
                <a:cs typeface="Times New Roman" panose="02020603050405020304" pitchFamily="18" charset="0"/>
              </a:rPr>
              <a:t>…at the cost of not being able to understand what those data mean!</a:t>
            </a:r>
          </a:p>
          <a:p>
            <a:endParaRPr lang="en-GB" dirty="0">
              <a:latin typeface="Raleway" panose="020B0503030101060003" pitchFamily="34" charset="0"/>
              <a:cs typeface="Times New Roman" panose="02020603050405020304" pitchFamily="18" charset="0"/>
            </a:endParaRPr>
          </a:p>
          <a:p>
            <a:endParaRPr lang="en-GB" dirty="0" smtClean="0">
              <a:latin typeface="Raleway" panose="020B0503030101060003" pitchFamily="34" charset="0"/>
              <a:cs typeface="Times New Roman" panose="02020603050405020304" pitchFamily="18" charset="0"/>
            </a:endParaRPr>
          </a:p>
          <a:p>
            <a:r>
              <a:rPr lang="en-GB" dirty="0" smtClean="0">
                <a:latin typeface="Raleway" panose="020B0503030101060003" pitchFamily="34" charset="0"/>
                <a:cs typeface="Times New Roman" panose="02020603050405020304" pitchFamily="18" charset="0"/>
              </a:rPr>
              <a:t>New skills and technologies will be needed ever more in the future!</a:t>
            </a:r>
          </a:p>
          <a:p>
            <a:endParaRPr lang="en-GB" dirty="0">
              <a:latin typeface="Raleway" panose="020B0503030101060003" pitchFamily="34" charset="0"/>
              <a:cs typeface="Times New Roman" panose="02020603050405020304" pitchFamily="18" charset="0"/>
            </a:endParaRPr>
          </a:p>
          <a:p>
            <a:pPr marL="742950" lvl="1" indent="-285750">
              <a:buFont typeface="Arial" panose="020B0604020202020204" pitchFamily="34" charset="0"/>
              <a:buChar char="•"/>
            </a:pPr>
            <a:r>
              <a:rPr lang="en-GB" dirty="0">
                <a:latin typeface="Raleway" panose="020B0503030101060003" pitchFamily="34" charset="0"/>
                <a:cs typeface="Times New Roman" panose="02020603050405020304" pitchFamily="18" charset="0"/>
              </a:rPr>
              <a:t>Data analysis </a:t>
            </a:r>
            <a:endParaRPr lang="en-GB" dirty="0" smtClean="0">
              <a:latin typeface="Raleway" panose="020B0503030101060003" pitchFamily="34" charset="0"/>
              <a:cs typeface="Times New Roman" panose="02020603050405020304" pitchFamily="18" charset="0"/>
            </a:endParaRPr>
          </a:p>
          <a:p>
            <a:pPr marL="742950" lvl="1" indent="-285750">
              <a:buFont typeface="Arial" panose="020B0604020202020204" pitchFamily="34" charset="0"/>
              <a:buChar char="•"/>
            </a:pPr>
            <a:r>
              <a:rPr lang="en-GB" dirty="0" smtClean="0">
                <a:latin typeface="Raleway" panose="020B0503030101060003" pitchFamily="34" charset="0"/>
                <a:cs typeface="Times New Roman" panose="02020603050405020304" pitchFamily="18" charset="0"/>
              </a:rPr>
              <a:t>Machine learning</a:t>
            </a:r>
          </a:p>
          <a:p>
            <a:pPr marL="742950" lvl="1" indent="-285750">
              <a:buFont typeface="Arial" panose="020B0604020202020204" pitchFamily="34" charset="0"/>
              <a:buChar char="•"/>
            </a:pPr>
            <a:r>
              <a:rPr lang="en-GB" dirty="0" smtClean="0">
                <a:latin typeface="Raleway" panose="020B0503030101060003" pitchFamily="34" charset="0"/>
                <a:cs typeface="Times New Roman" panose="02020603050405020304" pitchFamily="18" charset="0"/>
              </a:rPr>
              <a:t>Data visualization</a:t>
            </a:r>
          </a:p>
          <a:p>
            <a:pPr marL="742950" lvl="1" indent="-285750">
              <a:buFont typeface="Arial" panose="020B0604020202020204" pitchFamily="34" charset="0"/>
              <a:buChar char="•"/>
            </a:pPr>
            <a:r>
              <a:rPr lang="en-GB" dirty="0" smtClean="0">
                <a:latin typeface="Raleway" panose="020B0503030101060003" pitchFamily="34" charset="0"/>
                <a:cs typeface="Times New Roman" panose="02020603050405020304" pitchFamily="18" charset="0"/>
              </a:rPr>
              <a:t>…</a:t>
            </a:r>
          </a:p>
          <a:p>
            <a:pPr marL="742950" lvl="1" indent="-285750">
              <a:buFont typeface="Arial" panose="020B0604020202020204" pitchFamily="34" charset="0"/>
              <a:buChar char="•"/>
            </a:pPr>
            <a:endParaRPr lang="en-GB" dirty="0" smtClean="0">
              <a:latin typeface="Raleway" panose="020B0503030101060003" pitchFamily="34" charset="0"/>
              <a:cs typeface="Times New Roman" panose="02020603050405020304" pitchFamily="18" charset="0"/>
            </a:endParaRPr>
          </a:p>
        </p:txBody>
      </p:sp>
    </p:spTree>
    <p:extLst>
      <p:ext uri="{BB962C8B-B14F-4D97-AF65-F5344CB8AC3E}">
        <p14:creationId xmlns:p14="http://schemas.microsoft.com/office/powerpoint/2010/main" val="24593884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Big data and computing technology</a:t>
            </a:r>
          </a:p>
        </p:txBody>
      </p:sp>
      <p:sp>
        <p:nvSpPr>
          <p:cNvPr id="3" name="AutoShape 2" descr="https://cdn-images-1.medium.com/max/1600/1*15tp_ICtkIEJSkno9WX9kg.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2" descr="\operatorname {Var} (X)=\sum _{i=1}^{n}p_{i}\cdot (x_{i}-\mu )^{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Rectangle 10"/>
          <p:cNvSpPr/>
          <p:nvPr/>
        </p:nvSpPr>
        <p:spPr>
          <a:xfrm>
            <a:off x="155575" y="1316256"/>
            <a:ext cx="6080511" cy="1477328"/>
          </a:xfrm>
          <a:prstGeom prst="rect">
            <a:avLst/>
          </a:prstGeom>
        </p:spPr>
        <p:txBody>
          <a:bodyPr wrap="none">
            <a:spAutoFit/>
          </a:bodyPr>
          <a:lstStyle/>
          <a:p>
            <a:pPr marL="285750" indent="-285750">
              <a:buFontTx/>
              <a:buChar char="-"/>
            </a:pPr>
            <a:r>
              <a:rPr lang="en-GB" dirty="0" smtClean="0">
                <a:latin typeface="Raleway" panose="020B0503030101060003" pitchFamily="34" charset="0"/>
                <a:ea typeface="Calibri" panose="020F0502020204030204" pitchFamily="34" charset="0"/>
                <a:cs typeface="Times New Roman" panose="02020603050405020304" pitchFamily="18" charset="0"/>
              </a:rPr>
              <a:t>The sheer volume of data produced today requires </a:t>
            </a:r>
          </a:p>
          <a:p>
            <a:pPr marL="285750" indent="-285750">
              <a:buFontTx/>
              <a:buChar char="-"/>
            </a:pPr>
            <a:endParaRPr lang="en-GB" dirty="0">
              <a:latin typeface="Raleway" panose="020B0503030101060003" pitchFamily="34" charset="0"/>
              <a:ea typeface="Calibri" panose="020F0502020204030204" pitchFamily="34" charset="0"/>
              <a:cs typeface="Times New Roman" panose="02020603050405020304" pitchFamily="18" charset="0"/>
            </a:endParaRPr>
          </a:p>
          <a:p>
            <a:pPr marL="742950" lvl="1" indent="-285750">
              <a:buFontTx/>
              <a:buChar char="-"/>
            </a:pPr>
            <a:r>
              <a:rPr lang="en-GB" dirty="0" smtClean="0">
                <a:latin typeface="Raleway" panose="020B0503030101060003" pitchFamily="34" charset="0"/>
                <a:ea typeface="Calibri" panose="020F0502020204030204" pitchFamily="34" charset="0"/>
                <a:cs typeface="Times New Roman" panose="02020603050405020304" pitchFamily="18" charset="0"/>
              </a:rPr>
              <a:t>A lot of space (</a:t>
            </a:r>
            <a:r>
              <a:rPr lang="en-GB" dirty="0">
                <a:latin typeface="Raleway" panose="020B0503030101060003" pitchFamily="34" charset="0"/>
                <a:ea typeface="Calibri" panose="020F0502020204030204" pitchFamily="34" charset="0"/>
                <a:cs typeface="Times New Roman" panose="02020603050405020304" pitchFamily="18" charset="0"/>
              </a:rPr>
              <a:t>virtual </a:t>
            </a:r>
            <a:r>
              <a:rPr lang="en-GB" dirty="0" smtClean="0">
                <a:latin typeface="Raleway" panose="020B0503030101060003" pitchFamily="34" charset="0"/>
                <a:ea typeface="Calibri" panose="020F0502020204030204" pitchFamily="34" charset="0"/>
                <a:cs typeface="Times New Roman" panose="02020603050405020304" pitchFamily="18" charset="0"/>
              </a:rPr>
              <a:t> and physical) to </a:t>
            </a:r>
            <a:r>
              <a:rPr lang="en-GB" b="1" dirty="0" smtClean="0">
                <a:latin typeface="Raleway" panose="020B0503030101060003" pitchFamily="34" charset="0"/>
                <a:ea typeface="Calibri" panose="020F0502020204030204" pitchFamily="34" charset="0"/>
                <a:cs typeface="Times New Roman" panose="02020603050405020304" pitchFamily="18" charset="0"/>
              </a:rPr>
              <a:t>store</a:t>
            </a:r>
            <a:r>
              <a:rPr lang="en-GB" dirty="0" smtClean="0">
                <a:latin typeface="Raleway" panose="020B0503030101060003" pitchFamily="34" charset="0"/>
                <a:ea typeface="Calibri" panose="020F0502020204030204" pitchFamily="34" charset="0"/>
                <a:cs typeface="Times New Roman" panose="02020603050405020304" pitchFamily="18" charset="0"/>
              </a:rPr>
              <a:t> data</a:t>
            </a:r>
          </a:p>
          <a:p>
            <a:pPr marL="742950" lvl="1" indent="-285750">
              <a:buFontTx/>
              <a:buChar char="-"/>
            </a:pPr>
            <a:r>
              <a:rPr lang="en-GB" dirty="0" smtClean="0">
                <a:latin typeface="Raleway" panose="020B0503030101060003" pitchFamily="34" charset="0"/>
                <a:ea typeface="Calibri" panose="020F0502020204030204" pitchFamily="34" charset="0"/>
                <a:cs typeface="Times New Roman" panose="02020603050405020304" pitchFamily="18" charset="0"/>
              </a:rPr>
              <a:t>Large computing power to </a:t>
            </a:r>
            <a:r>
              <a:rPr lang="en-GB" b="1" dirty="0" smtClean="0">
                <a:latin typeface="Raleway" panose="020B0503030101060003" pitchFamily="34" charset="0"/>
                <a:ea typeface="Calibri" panose="020F0502020204030204" pitchFamily="34" charset="0"/>
                <a:cs typeface="Times New Roman" panose="02020603050405020304" pitchFamily="18" charset="0"/>
              </a:rPr>
              <a:t>analyse </a:t>
            </a:r>
            <a:r>
              <a:rPr lang="en-GB" dirty="0" smtClean="0">
                <a:latin typeface="Raleway" panose="020B0503030101060003" pitchFamily="34" charset="0"/>
                <a:ea typeface="Calibri" panose="020F0502020204030204" pitchFamily="34" charset="0"/>
                <a:cs typeface="Times New Roman" panose="02020603050405020304" pitchFamily="18" charset="0"/>
              </a:rPr>
              <a:t>data</a:t>
            </a:r>
            <a:endParaRPr lang="en-GB" dirty="0">
              <a:latin typeface="Raleway" panose="020B0503030101060003" pitchFamily="34" charset="0"/>
              <a:ea typeface="Calibri" panose="020F0502020204030204" pitchFamily="34" charset="0"/>
              <a:cs typeface="Times New Roman" panose="02020603050405020304" pitchFamily="18" charset="0"/>
            </a:endParaRPr>
          </a:p>
          <a:p>
            <a:pPr marL="742950" lvl="1" indent="-285750">
              <a:buFontTx/>
              <a:buChar char="-"/>
            </a:pPr>
            <a:r>
              <a:rPr lang="en-GB" dirty="0" smtClean="0">
                <a:latin typeface="Raleway" panose="020B0503030101060003" pitchFamily="34" charset="0"/>
                <a:ea typeface="Calibri" panose="020F0502020204030204" pitchFamily="34" charset="0"/>
                <a:cs typeface="Times New Roman" panose="02020603050405020304" pitchFamily="18" charset="0"/>
              </a:rPr>
              <a:t>Enhanced security to </a:t>
            </a:r>
            <a:r>
              <a:rPr lang="en-GB" b="1" dirty="0" smtClean="0">
                <a:latin typeface="Raleway" panose="020B0503030101060003" pitchFamily="34" charset="0"/>
                <a:ea typeface="Calibri" panose="020F0502020204030204" pitchFamily="34" charset="0"/>
                <a:cs typeface="Times New Roman" panose="02020603050405020304" pitchFamily="18" charset="0"/>
              </a:rPr>
              <a:t>protect </a:t>
            </a:r>
            <a:r>
              <a:rPr lang="en-GB" dirty="0" smtClean="0">
                <a:latin typeface="Raleway" panose="020B0503030101060003" pitchFamily="34" charset="0"/>
                <a:ea typeface="Calibri" panose="020F0502020204030204" pitchFamily="34" charset="0"/>
                <a:cs typeface="Times New Roman" panose="02020603050405020304" pitchFamily="18" charset="0"/>
              </a:rPr>
              <a:t>data</a:t>
            </a:r>
          </a:p>
        </p:txBody>
      </p:sp>
      <p:sp>
        <p:nvSpPr>
          <p:cNvPr id="10" name="Rectangle 9"/>
          <p:cNvSpPr/>
          <p:nvPr/>
        </p:nvSpPr>
        <p:spPr>
          <a:xfrm>
            <a:off x="1639324" y="6240507"/>
            <a:ext cx="4044697" cy="307777"/>
          </a:xfrm>
          <a:prstGeom prst="rect">
            <a:avLst/>
          </a:prstGeom>
        </p:spPr>
        <p:txBody>
          <a:bodyPr wrap="none">
            <a:spAutoFit/>
          </a:bodyPr>
          <a:lstStyle/>
          <a:p>
            <a:r>
              <a:rPr lang="en-GB" sz="1400" dirty="0" smtClean="0">
                <a:solidFill>
                  <a:schemeClr val="tx1">
                    <a:lumMod val="50000"/>
                    <a:lumOff val="50000"/>
                  </a:schemeClr>
                </a:solidFill>
                <a:latin typeface="Raleway" panose="020B0503030101060003" pitchFamily="34" charset="0"/>
                <a:ea typeface="Calibri" panose="020F0502020204030204" pitchFamily="34" charset="0"/>
                <a:cs typeface="Times New Roman" panose="02020603050405020304" pitchFamily="18" charset="0"/>
              </a:rPr>
              <a:t>One of Google’s data centres – Source Google</a:t>
            </a:r>
            <a:endParaRPr lang="en-GB" sz="1400" dirty="0">
              <a:solidFill>
                <a:schemeClr val="tx1">
                  <a:lumMod val="50000"/>
                  <a:lumOff val="50000"/>
                </a:schemeClr>
              </a:solidFill>
            </a:endParaRPr>
          </a:p>
        </p:txBody>
      </p:sp>
      <p:pic>
        <p:nvPicPr>
          <p:cNvPr id="5124" name="Picture 4" descr="https://www.heshmore.com/wp-content/uploads/2017/06/Google-Data-Cen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9324" y="3097257"/>
            <a:ext cx="60960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931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Big data in biology</a:t>
            </a:r>
          </a:p>
        </p:txBody>
      </p:sp>
      <p:sp>
        <p:nvSpPr>
          <p:cNvPr id="3" name="AutoShape 2" descr="https://cdn-images-1.medium.com/max/1600/1*15tp_ICtkIEJSkno9WX9kg.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2" descr="\operatorname {Var} (X)=\sum _{i=1}^{n}p_{i}\cdot (x_{i}-\mu )^{2},"/>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Rectangle 5"/>
          <p:cNvSpPr/>
          <p:nvPr/>
        </p:nvSpPr>
        <p:spPr>
          <a:xfrm>
            <a:off x="589526" y="2282838"/>
            <a:ext cx="7723648" cy="1200329"/>
          </a:xfrm>
          <a:prstGeom prst="rect">
            <a:avLst/>
          </a:prstGeom>
        </p:spPr>
        <p:txBody>
          <a:bodyPr wrap="square">
            <a:spAutoFit/>
          </a:bodyPr>
          <a:lstStyle/>
          <a:p>
            <a:pPr algn="ctr"/>
            <a:r>
              <a:rPr lang="en-GB" dirty="0" smtClean="0">
                <a:latin typeface="Raleway" panose="020B0503030101060003" pitchFamily="34" charset="0"/>
                <a:ea typeface="Calibri" panose="020F0502020204030204" pitchFamily="34" charset="0"/>
                <a:cs typeface="Times New Roman" panose="02020603050405020304" pitchFamily="18" charset="0"/>
              </a:rPr>
              <a:t>Biology has been affected as well</a:t>
            </a:r>
          </a:p>
          <a:p>
            <a:pPr algn="ctr"/>
            <a:endParaRPr lang="en-GB" dirty="0" smtClean="0">
              <a:latin typeface="Raleway" panose="020B0503030101060003" pitchFamily="34" charset="0"/>
              <a:ea typeface="Calibri" panose="020F0502020204030204" pitchFamily="34" charset="0"/>
              <a:cs typeface="Times New Roman" panose="02020603050405020304" pitchFamily="18" charset="0"/>
            </a:endParaRPr>
          </a:p>
          <a:p>
            <a:pPr algn="ctr"/>
            <a:r>
              <a:rPr lang="en-GB" dirty="0" smtClean="0">
                <a:latin typeface="Raleway" panose="020B0503030101060003" pitchFamily="34" charset="0"/>
                <a:ea typeface="Calibri" panose="020F0502020204030204" pitchFamily="34" charset="0"/>
                <a:cs typeface="Times New Roman" panose="02020603050405020304" pitchFamily="18" charset="0"/>
              </a:rPr>
              <a:t>From “traditional”, hypothesis-driven experimental strategies to large scale exploratory studies</a:t>
            </a:r>
            <a:endParaRPr lang="en-GB" dirty="0">
              <a:latin typeface="Raleway" panose="020B05030301010600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599827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0650" y="419100"/>
            <a:ext cx="8902700" cy="584775"/>
          </a:xfrm>
          <a:prstGeom prst="rect">
            <a:avLst/>
          </a:prstGeom>
          <a:noFill/>
        </p:spPr>
        <p:txBody>
          <a:bodyPr wrap="square" rtlCol="0">
            <a:spAutoFit/>
          </a:bodyPr>
          <a:lstStyle/>
          <a:p>
            <a:pPr algn="ctr"/>
            <a:r>
              <a:rPr lang="en-GB" sz="3200" dirty="0" smtClean="0">
                <a:latin typeface="Raleway" panose="020B0503030101060003" pitchFamily="34" charset="0"/>
              </a:rPr>
              <a:t>Deduction vs induction</a:t>
            </a:r>
          </a:p>
        </p:txBody>
      </p:sp>
      <p:sp>
        <p:nvSpPr>
          <p:cNvPr id="2" name="Rectangle 1"/>
          <p:cNvSpPr/>
          <p:nvPr/>
        </p:nvSpPr>
        <p:spPr>
          <a:xfrm>
            <a:off x="355171" y="1126986"/>
            <a:ext cx="184731" cy="369332"/>
          </a:xfrm>
          <a:prstGeom prst="rect">
            <a:avLst/>
          </a:prstGeom>
        </p:spPr>
        <p:txBody>
          <a:bodyPr wrap="none">
            <a:spAutoFit/>
          </a:bodyPr>
          <a:lstStyle/>
          <a:p>
            <a:endParaRPr lang="en-GB" dirty="0"/>
          </a:p>
        </p:txBody>
      </p:sp>
      <p:sp>
        <p:nvSpPr>
          <p:cNvPr id="7" name="Flowchart: Alternate Process 6"/>
          <p:cNvSpPr/>
          <p:nvPr/>
        </p:nvSpPr>
        <p:spPr>
          <a:xfrm>
            <a:off x="1396337" y="1850717"/>
            <a:ext cx="1643062" cy="685800"/>
          </a:xfrm>
          <a:prstGeom prst="flowChartAlternateProcess">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smtClean="0">
                <a:latin typeface="Raleway" panose="020B0503030101060003" pitchFamily="34" charset="0"/>
              </a:rPr>
              <a:t>Known theory</a:t>
            </a:r>
            <a:endParaRPr lang="en-GB" dirty="0">
              <a:latin typeface="Raleway" panose="020B0503030101060003" pitchFamily="34" charset="0"/>
            </a:endParaRPr>
          </a:p>
        </p:txBody>
      </p:sp>
      <p:sp>
        <p:nvSpPr>
          <p:cNvPr id="8" name="Flowchart: Alternate Process 7"/>
          <p:cNvSpPr/>
          <p:nvPr/>
        </p:nvSpPr>
        <p:spPr>
          <a:xfrm>
            <a:off x="1396337" y="2834069"/>
            <a:ext cx="1643062" cy="685800"/>
          </a:xfrm>
          <a:prstGeom prst="flowChartAlternateProcess">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smtClean="0">
                <a:latin typeface="Raleway" panose="020B0503030101060003" pitchFamily="34" charset="0"/>
              </a:rPr>
              <a:t>New hypothesis</a:t>
            </a:r>
            <a:endParaRPr lang="en-GB" dirty="0">
              <a:latin typeface="Raleway" panose="020B0503030101060003" pitchFamily="34" charset="0"/>
            </a:endParaRPr>
          </a:p>
        </p:txBody>
      </p:sp>
      <p:sp>
        <p:nvSpPr>
          <p:cNvPr id="9" name="Flowchart: Alternate Process 8"/>
          <p:cNvSpPr/>
          <p:nvPr/>
        </p:nvSpPr>
        <p:spPr>
          <a:xfrm>
            <a:off x="1396337" y="3896486"/>
            <a:ext cx="1643062" cy="685800"/>
          </a:xfrm>
          <a:prstGeom prst="flowChartAlternateProcess">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smtClean="0">
                <a:latin typeface="Raleway" panose="020B0503030101060003" pitchFamily="34" charset="0"/>
              </a:rPr>
              <a:t>Test with experiment</a:t>
            </a:r>
            <a:endParaRPr lang="en-GB" dirty="0">
              <a:latin typeface="Raleway" panose="020B0503030101060003" pitchFamily="34" charset="0"/>
            </a:endParaRPr>
          </a:p>
        </p:txBody>
      </p:sp>
      <p:sp>
        <p:nvSpPr>
          <p:cNvPr id="10" name="Flowchart: Alternate Process 9"/>
          <p:cNvSpPr/>
          <p:nvPr/>
        </p:nvSpPr>
        <p:spPr>
          <a:xfrm>
            <a:off x="1396337" y="4925186"/>
            <a:ext cx="1643062" cy="685800"/>
          </a:xfrm>
          <a:prstGeom prst="flowChartAlternateProcess">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smtClean="0">
                <a:latin typeface="Raleway" panose="020B0503030101060003" pitchFamily="34" charset="0"/>
              </a:rPr>
              <a:t>Confirm or discard </a:t>
            </a:r>
            <a:r>
              <a:rPr lang="en-GB" dirty="0" err="1" smtClean="0">
                <a:latin typeface="Raleway" panose="020B0503030101060003" pitchFamily="34" charset="0"/>
              </a:rPr>
              <a:t>hyp</a:t>
            </a:r>
            <a:r>
              <a:rPr lang="en-GB" dirty="0" smtClean="0">
                <a:latin typeface="Raleway" panose="020B0503030101060003" pitchFamily="34" charset="0"/>
              </a:rPr>
              <a:t>.</a:t>
            </a:r>
            <a:endParaRPr lang="en-GB" dirty="0">
              <a:latin typeface="Raleway" panose="020B0503030101060003" pitchFamily="34" charset="0"/>
            </a:endParaRPr>
          </a:p>
        </p:txBody>
      </p:sp>
      <p:cxnSp>
        <p:nvCxnSpPr>
          <p:cNvPr id="11" name="Straight Arrow Connector 10"/>
          <p:cNvCxnSpPr>
            <a:stCxn id="7" idx="2"/>
            <a:endCxn id="8" idx="0"/>
          </p:cNvCxnSpPr>
          <p:nvPr/>
        </p:nvCxnSpPr>
        <p:spPr>
          <a:xfrm>
            <a:off x="2217868" y="2536517"/>
            <a:ext cx="0" cy="29755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8" idx="2"/>
            <a:endCxn id="9" idx="0"/>
          </p:cNvCxnSpPr>
          <p:nvPr/>
        </p:nvCxnSpPr>
        <p:spPr>
          <a:xfrm>
            <a:off x="2217868" y="3519869"/>
            <a:ext cx="0" cy="3766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9" idx="2"/>
            <a:endCxn id="10" idx="0"/>
          </p:cNvCxnSpPr>
          <p:nvPr/>
        </p:nvCxnSpPr>
        <p:spPr>
          <a:xfrm>
            <a:off x="2217868" y="4582286"/>
            <a:ext cx="0" cy="342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Elbow Connector 18"/>
          <p:cNvCxnSpPr>
            <a:stCxn id="10" idx="1"/>
            <a:endCxn id="8" idx="1"/>
          </p:cNvCxnSpPr>
          <p:nvPr/>
        </p:nvCxnSpPr>
        <p:spPr>
          <a:xfrm rot="10800000">
            <a:off x="1396337" y="3176970"/>
            <a:ext cx="12700" cy="2091117"/>
          </a:xfrm>
          <a:prstGeom prst="bentConnector3">
            <a:avLst>
              <a:gd name="adj1" fmla="val 5561197"/>
            </a:avLst>
          </a:prstGeom>
          <a:ln w="28575">
            <a:tailEnd type="triangle"/>
          </a:ln>
        </p:spPr>
        <p:style>
          <a:lnRef idx="1">
            <a:schemeClr val="dk1"/>
          </a:lnRef>
          <a:fillRef idx="0">
            <a:schemeClr val="dk1"/>
          </a:fillRef>
          <a:effectRef idx="0">
            <a:schemeClr val="dk1"/>
          </a:effectRef>
          <a:fontRef idx="minor">
            <a:schemeClr val="tx1"/>
          </a:fontRef>
        </p:style>
      </p:cxnSp>
      <p:sp>
        <p:nvSpPr>
          <p:cNvPr id="23" name="Flowchart: Alternate Process 22"/>
          <p:cNvSpPr/>
          <p:nvPr/>
        </p:nvSpPr>
        <p:spPr>
          <a:xfrm>
            <a:off x="6258928" y="1850718"/>
            <a:ext cx="1643062" cy="685800"/>
          </a:xfrm>
          <a:prstGeom prst="flowChartAlternateProcess">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smtClean="0">
                <a:latin typeface="Raleway" panose="020B0503030101060003" pitchFamily="34" charset="0"/>
              </a:rPr>
              <a:t>Theory</a:t>
            </a:r>
            <a:endParaRPr lang="en-GB" dirty="0">
              <a:latin typeface="Raleway" panose="020B0503030101060003" pitchFamily="34" charset="0"/>
            </a:endParaRPr>
          </a:p>
        </p:txBody>
      </p:sp>
      <p:sp>
        <p:nvSpPr>
          <p:cNvPr id="24" name="Flowchart: Alternate Process 23"/>
          <p:cNvSpPr/>
          <p:nvPr/>
        </p:nvSpPr>
        <p:spPr>
          <a:xfrm>
            <a:off x="6258928" y="2834070"/>
            <a:ext cx="1643062" cy="685800"/>
          </a:xfrm>
          <a:prstGeom prst="flowChartAlternateProcess">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smtClean="0">
                <a:latin typeface="Raleway" panose="020B0503030101060003" pitchFamily="34" charset="0"/>
              </a:rPr>
              <a:t>Hypothesis</a:t>
            </a:r>
            <a:endParaRPr lang="en-GB" dirty="0">
              <a:latin typeface="Raleway" panose="020B0503030101060003" pitchFamily="34" charset="0"/>
            </a:endParaRPr>
          </a:p>
        </p:txBody>
      </p:sp>
      <p:sp>
        <p:nvSpPr>
          <p:cNvPr id="25" name="Flowchart: Alternate Process 24"/>
          <p:cNvSpPr/>
          <p:nvPr/>
        </p:nvSpPr>
        <p:spPr>
          <a:xfrm>
            <a:off x="6258928" y="3896487"/>
            <a:ext cx="1643062" cy="685800"/>
          </a:xfrm>
          <a:prstGeom prst="flowChartAlternateProcess">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GB" sz="1600" dirty="0" smtClean="0">
                <a:latin typeface="Raleway" panose="020B0503030101060003" pitchFamily="34" charset="0"/>
              </a:rPr>
              <a:t>Find patterns in data</a:t>
            </a:r>
            <a:endParaRPr lang="en-GB" sz="1600" dirty="0">
              <a:latin typeface="Raleway" panose="020B0503030101060003" pitchFamily="34" charset="0"/>
            </a:endParaRPr>
          </a:p>
        </p:txBody>
      </p:sp>
      <p:sp>
        <p:nvSpPr>
          <p:cNvPr id="26" name="Flowchart: Alternate Process 25"/>
          <p:cNvSpPr/>
          <p:nvPr/>
        </p:nvSpPr>
        <p:spPr>
          <a:xfrm>
            <a:off x="6258928" y="4925187"/>
            <a:ext cx="1643062" cy="685800"/>
          </a:xfrm>
          <a:prstGeom prst="flowChartAlternateProcess">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smtClean="0">
                <a:latin typeface="Raleway" panose="020B0503030101060003" pitchFamily="34" charset="0"/>
              </a:rPr>
              <a:t>Collect data (a lot of!)</a:t>
            </a:r>
            <a:endParaRPr lang="en-GB" dirty="0">
              <a:latin typeface="Raleway" panose="020B0503030101060003" pitchFamily="34" charset="0"/>
            </a:endParaRPr>
          </a:p>
        </p:txBody>
      </p:sp>
      <p:cxnSp>
        <p:nvCxnSpPr>
          <p:cNvPr id="27" name="Straight Arrow Connector 26"/>
          <p:cNvCxnSpPr>
            <a:stCxn id="24" idx="0"/>
            <a:endCxn id="23" idx="2"/>
          </p:cNvCxnSpPr>
          <p:nvPr/>
        </p:nvCxnSpPr>
        <p:spPr>
          <a:xfrm flipV="1">
            <a:off x="7080459" y="2536518"/>
            <a:ext cx="0" cy="29755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25" idx="0"/>
            <a:endCxn id="24" idx="2"/>
          </p:cNvCxnSpPr>
          <p:nvPr/>
        </p:nvCxnSpPr>
        <p:spPr>
          <a:xfrm flipV="1">
            <a:off x="7080459" y="3519870"/>
            <a:ext cx="0" cy="3766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p:cNvCxnSpPr>
            <a:stCxn id="26" idx="0"/>
            <a:endCxn id="25" idx="2"/>
          </p:cNvCxnSpPr>
          <p:nvPr/>
        </p:nvCxnSpPr>
        <p:spPr>
          <a:xfrm flipV="1">
            <a:off x="7080459" y="4582287"/>
            <a:ext cx="0" cy="3429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Elbow Connector 29"/>
          <p:cNvCxnSpPr>
            <a:stCxn id="24" idx="1"/>
            <a:endCxn id="26" idx="1"/>
          </p:cNvCxnSpPr>
          <p:nvPr/>
        </p:nvCxnSpPr>
        <p:spPr>
          <a:xfrm rot="10800000" flipV="1">
            <a:off x="6258928" y="3176969"/>
            <a:ext cx="12700" cy="2091117"/>
          </a:xfrm>
          <a:prstGeom prst="bentConnector3">
            <a:avLst>
              <a:gd name="adj1" fmla="val 7628567"/>
            </a:avLst>
          </a:prstGeom>
          <a:ln w="28575">
            <a:tailEnd type="triangle"/>
          </a:ln>
        </p:spPr>
        <p:style>
          <a:lnRef idx="1">
            <a:schemeClr val="dk1"/>
          </a:lnRef>
          <a:fillRef idx="0">
            <a:schemeClr val="dk1"/>
          </a:fillRef>
          <a:effectRef idx="0">
            <a:schemeClr val="dk1"/>
          </a:effectRef>
          <a:fontRef idx="minor">
            <a:schemeClr val="tx1"/>
          </a:fontRef>
        </p:style>
      </p:cxnSp>
      <p:cxnSp>
        <p:nvCxnSpPr>
          <p:cNvPr id="44" name="Elbow Connector 43"/>
          <p:cNvCxnSpPr>
            <a:stCxn id="10" idx="1"/>
            <a:endCxn id="7" idx="1"/>
          </p:cNvCxnSpPr>
          <p:nvPr/>
        </p:nvCxnSpPr>
        <p:spPr>
          <a:xfrm rot="10800000">
            <a:off x="1396337" y="2193618"/>
            <a:ext cx="12700" cy="3074469"/>
          </a:xfrm>
          <a:prstGeom prst="bentConnector3">
            <a:avLst>
              <a:gd name="adj1" fmla="val 7742858"/>
            </a:avLst>
          </a:prstGeom>
          <a:ln w="28575">
            <a:tailEnd type="triangle"/>
          </a:ln>
        </p:spPr>
        <p:style>
          <a:lnRef idx="1">
            <a:schemeClr val="dk1"/>
          </a:lnRef>
          <a:fillRef idx="0">
            <a:schemeClr val="dk1"/>
          </a:fillRef>
          <a:effectRef idx="0">
            <a:schemeClr val="dk1"/>
          </a:effectRef>
          <a:fontRef idx="minor">
            <a:schemeClr val="tx1"/>
          </a:fontRef>
        </p:style>
      </p:cxnSp>
      <p:sp>
        <p:nvSpPr>
          <p:cNvPr id="1040" name="Rectangle 1039"/>
          <p:cNvSpPr/>
          <p:nvPr/>
        </p:nvSpPr>
        <p:spPr>
          <a:xfrm>
            <a:off x="458207" y="1838799"/>
            <a:ext cx="870751" cy="307777"/>
          </a:xfrm>
          <a:prstGeom prst="rect">
            <a:avLst/>
          </a:prstGeom>
        </p:spPr>
        <p:txBody>
          <a:bodyPr wrap="none">
            <a:spAutoFit/>
          </a:bodyPr>
          <a:lstStyle/>
          <a:p>
            <a:r>
              <a:rPr lang="en-GB" sz="1400" dirty="0" smtClean="0">
                <a:latin typeface="Raleway" panose="020B0503030101060003" pitchFamily="34" charset="0"/>
              </a:rPr>
              <a:t>Improve</a:t>
            </a:r>
            <a:endParaRPr lang="en-GB" sz="1400" dirty="0"/>
          </a:p>
        </p:txBody>
      </p:sp>
      <p:cxnSp>
        <p:nvCxnSpPr>
          <p:cNvPr id="4" name="Curved Connector 3"/>
          <p:cNvCxnSpPr>
            <a:stCxn id="24" idx="1"/>
            <a:endCxn id="8" idx="3"/>
          </p:cNvCxnSpPr>
          <p:nvPr/>
        </p:nvCxnSpPr>
        <p:spPr>
          <a:xfrm rot="10800000">
            <a:off x="3039400" y="3176970"/>
            <a:ext cx="3219529" cy="1"/>
          </a:xfrm>
          <a:prstGeom prst="curvedConnector3">
            <a:avLst>
              <a:gd name="adj1" fmla="val 53391"/>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1" name="Curved Connector 30"/>
          <p:cNvCxnSpPr>
            <a:stCxn id="8" idx="2"/>
          </p:cNvCxnSpPr>
          <p:nvPr/>
        </p:nvCxnSpPr>
        <p:spPr>
          <a:xfrm rot="16200000" flipH="1">
            <a:off x="3255132" y="2482604"/>
            <a:ext cx="1966531" cy="4041059"/>
          </a:xfrm>
          <a:prstGeom prst="curvedConnector2">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9809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Big data in biology</a:t>
            </a:r>
          </a:p>
        </p:txBody>
      </p:sp>
      <p:sp>
        <p:nvSpPr>
          <p:cNvPr id="6" name="Rectangle 5"/>
          <p:cNvSpPr/>
          <p:nvPr/>
        </p:nvSpPr>
        <p:spPr>
          <a:xfrm>
            <a:off x="589526" y="2282838"/>
            <a:ext cx="7723648" cy="4247317"/>
          </a:xfrm>
          <a:prstGeom prst="rect">
            <a:avLst/>
          </a:prstGeom>
        </p:spPr>
        <p:txBody>
          <a:bodyPr wrap="square">
            <a:spAutoFit/>
          </a:bodyPr>
          <a:lstStyle/>
          <a:p>
            <a:pPr algn="ctr"/>
            <a:r>
              <a:rPr lang="en-GB" dirty="0" smtClean="0">
                <a:latin typeface="Raleway" panose="020B0503030101060003" pitchFamily="34" charset="0"/>
                <a:ea typeface="Calibri" panose="020F0502020204030204" pitchFamily="34" charset="0"/>
                <a:cs typeface="Times New Roman" panose="02020603050405020304" pitchFamily="18" charset="0"/>
              </a:rPr>
              <a:t>Biology has been affected as well</a:t>
            </a:r>
          </a:p>
          <a:p>
            <a:pPr algn="ctr"/>
            <a:endParaRPr lang="en-GB" dirty="0" smtClean="0">
              <a:latin typeface="Raleway" panose="020B0503030101060003" pitchFamily="34" charset="0"/>
              <a:ea typeface="Calibri" panose="020F0502020204030204" pitchFamily="34" charset="0"/>
              <a:cs typeface="Times New Roman" panose="02020603050405020304" pitchFamily="18" charset="0"/>
            </a:endParaRPr>
          </a:p>
          <a:p>
            <a:pPr algn="ctr"/>
            <a:r>
              <a:rPr lang="en-GB" dirty="0" smtClean="0">
                <a:latin typeface="Raleway" panose="020B0503030101060003" pitchFamily="34" charset="0"/>
                <a:ea typeface="Calibri" panose="020F0502020204030204" pitchFamily="34" charset="0"/>
                <a:cs typeface="Times New Roman" panose="02020603050405020304" pitchFamily="18" charset="0"/>
              </a:rPr>
              <a:t>From “traditional”, hypothesis-driven experimental strategies to large scale exploratory studies</a:t>
            </a:r>
          </a:p>
          <a:p>
            <a:pPr algn="ctr"/>
            <a:endParaRPr lang="en-GB" dirty="0">
              <a:latin typeface="Raleway" panose="020B0503030101060003" pitchFamily="34" charset="0"/>
              <a:ea typeface="Calibri" panose="020F0502020204030204" pitchFamily="34" charset="0"/>
              <a:cs typeface="Times New Roman" panose="02020603050405020304" pitchFamily="18" charset="0"/>
            </a:endParaRPr>
          </a:p>
          <a:p>
            <a:pPr algn="ctr"/>
            <a:r>
              <a:rPr lang="en-GB" dirty="0" smtClean="0">
                <a:latin typeface="Raleway" panose="020B0503030101060003" pitchFamily="34" charset="0"/>
                <a:ea typeface="Calibri" panose="020F0502020204030204" pitchFamily="34" charset="0"/>
                <a:cs typeface="Times New Roman" panose="02020603050405020304" pitchFamily="18" charset="0"/>
              </a:rPr>
              <a:t>“Big data” is found in many domains of biomedical research</a:t>
            </a:r>
          </a:p>
          <a:p>
            <a:pPr algn="ctr"/>
            <a:endParaRPr lang="en-GB" dirty="0">
              <a:latin typeface="Raleway" panose="020B0503030101060003" pitchFamily="34" charset="0"/>
              <a:ea typeface="Calibri" panose="020F0502020204030204" pitchFamily="34" charset="0"/>
              <a:cs typeface="Times New Roman" panose="02020603050405020304" pitchFamily="18" charset="0"/>
            </a:endParaRPr>
          </a:p>
          <a:p>
            <a:pPr marL="285750" indent="-285750" algn="ctr">
              <a:buFont typeface="Arial" panose="020B0604020202020204" pitchFamily="34" charset="0"/>
              <a:buChar char="•"/>
            </a:pPr>
            <a:r>
              <a:rPr lang="en-GB" dirty="0" smtClean="0">
                <a:latin typeface="Raleway" panose="020B0503030101060003" pitchFamily="34" charset="0"/>
                <a:ea typeface="Calibri" panose="020F0502020204030204" pitchFamily="34" charset="0"/>
                <a:cs typeface="Times New Roman" panose="02020603050405020304" pitchFamily="18" charset="0"/>
              </a:rPr>
              <a:t>Genomics</a:t>
            </a:r>
            <a:br>
              <a:rPr lang="en-GB" dirty="0" smtClean="0">
                <a:latin typeface="Raleway" panose="020B0503030101060003" pitchFamily="34" charset="0"/>
                <a:ea typeface="Calibri" panose="020F0502020204030204" pitchFamily="34" charset="0"/>
                <a:cs typeface="Times New Roman" panose="02020603050405020304" pitchFamily="18" charset="0"/>
              </a:rPr>
            </a:br>
            <a:endParaRPr lang="en-GB" dirty="0" smtClean="0">
              <a:latin typeface="Raleway" panose="020B0503030101060003" pitchFamily="34" charset="0"/>
              <a:ea typeface="Calibri" panose="020F0502020204030204" pitchFamily="34" charset="0"/>
              <a:cs typeface="Times New Roman" panose="02020603050405020304" pitchFamily="18" charset="0"/>
            </a:endParaRPr>
          </a:p>
          <a:p>
            <a:pPr marL="285750" indent="-285750" algn="ctr">
              <a:buFont typeface="Arial" panose="020B0604020202020204" pitchFamily="34" charset="0"/>
              <a:buChar char="•"/>
            </a:pPr>
            <a:r>
              <a:rPr lang="en-GB" dirty="0" smtClean="0">
                <a:latin typeface="Raleway" panose="020B0503030101060003" pitchFamily="34" charset="0"/>
                <a:ea typeface="Calibri" panose="020F0502020204030204" pitchFamily="34" charset="0"/>
                <a:cs typeface="Times New Roman" panose="02020603050405020304" pitchFamily="18" charset="0"/>
              </a:rPr>
              <a:t>Proteomics</a:t>
            </a:r>
            <a:br>
              <a:rPr lang="en-GB" dirty="0" smtClean="0">
                <a:latin typeface="Raleway" panose="020B0503030101060003" pitchFamily="34" charset="0"/>
                <a:ea typeface="Calibri" panose="020F0502020204030204" pitchFamily="34" charset="0"/>
                <a:cs typeface="Times New Roman" panose="02020603050405020304" pitchFamily="18" charset="0"/>
              </a:rPr>
            </a:br>
            <a:endParaRPr lang="en-GB" dirty="0" smtClean="0">
              <a:latin typeface="Raleway" panose="020B0503030101060003" pitchFamily="34" charset="0"/>
              <a:ea typeface="Calibri" panose="020F0502020204030204" pitchFamily="34" charset="0"/>
              <a:cs typeface="Times New Roman" panose="02020603050405020304" pitchFamily="18" charset="0"/>
            </a:endParaRPr>
          </a:p>
          <a:p>
            <a:pPr marL="285750" indent="-285750" algn="ctr">
              <a:buFont typeface="Arial" panose="020B0604020202020204" pitchFamily="34" charset="0"/>
              <a:buChar char="•"/>
            </a:pPr>
            <a:r>
              <a:rPr lang="en-GB" dirty="0" smtClean="0">
                <a:latin typeface="Raleway" panose="020B0503030101060003" pitchFamily="34" charset="0"/>
                <a:ea typeface="Calibri" panose="020F0502020204030204" pitchFamily="34" charset="0"/>
                <a:cs typeface="Times New Roman" panose="02020603050405020304" pitchFamily="18" charset="0"/>
              </a:rPr>
              <a:t>Imaging</a:t>
            </a:r>
          </a:p>
          <a:p>
            <a:pPr marL="285750" indent="-285750" algn="ctr">
              <a:buFont typeface="Arial" panose="020B0604020202020204" pitchFamily="34" charset="0"/>
              <a:buChar char="•"/>
            </a:pPr>
            <a:endParaRPr lang="en-GB" dirty="0">
              <a:latin typeface="Raleway" panose="020B0503030101060003" pitchFamily="34" charset="0"/>
              <a:ea typeface="Calibri" panose="020F0502020204030204" pitchFamily="34" charset="0"/>
              <a:cs typeface="Times New Roman" panose="02020603050405020304" pitchFamily="18" charset="0"/>
            </a:endParaRPr>
          </a:p>
          <a:p>
            <a:pPr marL="285750" indent="-285750" algn="ctr">
              <a:buFont typeface="Arial" panose="020B0604020202020204" pitchFamily="34" charset="0"/>
              <a:buChar char="•"/>
            </a:pPr>
            <a:r>
              <a:rPr lang="en-GB" dirty="0" smtClean="0">
                <a:latin typeface="Raleway" panose="020B0503030101060003" pitchFamily="34" charset="0"/>
                <a:ea typeface="Calibri" panose="020F0502020204030204" pitchFamily="34" charset="0"/>
                <a:cs typeface="Times New Roman" panose="02020603050405020304" pitchFamily="18" charset="0"/>
              </a:rPr>
              <a:t>…</a:t>
            </a:r>
            <a:endParaRPr lang="en-GB" dirty="0">
              <a:latin typeface="Raleway" panose="020B0503030101060003" pitchFamily="34" charset="0"/>
              <a:ea typeface="Calibri" panose="020F0502020204030204" pitchFamily="34" charset="0"/>
              <a:cs typeface="Times New Roman" panose="02020603050405020304" pitchFamily="18" charset="0"/>
            </a:endParaRPr>
          </a:p>
          <a:p>
            <a:pPr algn="ctr"/>
            <a:endParaRPr lang="en-GB" dirty="0">
              <a:latin typeface="Raleway" panose="020B05030301010600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717019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19100"/>
            <a:ext cx="8902700" cy="646331"/>
          </a:xfrm>
          <a:prstGeom prst="rect">
            <a:avLst/>
          </a:prstGeom>
          <a:noFill/>
        </p:spPr>
        <p:txBody>
          <a:bodyPr wrap="square" rtlCol="0">
            <a:spAutoFit/>
          </a:bodyPr>
          <a:lstStyle/>
          <a:p>
            <a:pPr algn="ctr"/>
            <a:r>
              <a:rPr lang="en-GB" sz="3600" dirty="0" smtClean="0">
                <a:latin typeface="Raleway" panose="020B0503030101060003" pitchFamily="34" charset="0"/>
              </a:rPr>
              <a:t>New technologies in genetics</a:t>
            </a:r>
          </a:p>
        </p:txBody>
      </p:sp>
      <p:sp>
        <p:nvSpPr>
          <p:cNvPr id="6" name="Rectangle 5"/>
          <p:cNvSpPr/>
          <p:nvPr/>
        </p:nvSpPr>
        <p:spPr>
          <a:xfrm>
            <a:off x="63500" y="1180220"/>
            <a:ext cx="8902700" cy="646331"/>
          </a:xfrm>
          <a:prstGeom prst="rect">
            <a:avLst/>
          </a:prstGeom>
        </p:spPr>
        <p:txBody>
          <a:bodyPr wrap="square">
            <a:spAutoFit/>
          </a:bodyPr>
          <a:lstStyle/>
          <a:p>
            <a:r>
              <a:rPr lang="en-GB" dirty="0" smtClean="0">
                <a:latin typeface="Raleway" panose="020B0503030101060003" pitchFamily="34" charset="0"/>
                <a:ea typeface="Calibri" panose="020F0502020204030204" pitchFamily="34" charset="0"/>
                <a:cs typeface="Times New Roman" panose="02020603050405020304" pitchFamily="18" charset="0"/>
              </a:rPr>
              <a:t>Enormous efforts to sequence the human genome contributed to a big technological push </a:t>
            </a:r>
            <a:r>
              <a:rPr lang="en-GB" dirty="0">
                <a:latin typeface="Raleway" panose="020B0503030101060003" pitchFamily="34" charset="0"/>
                <a:ea typeface="Calibri" panose="020F0502020204030204" pitchFamily="34" charset="0"/>
                <a:cs typeface="Times New Roman" panose="02020603050405020304" pitchFamily="18" charset="0"/>
              </a:rPr>
              <a:t>in technologies </a:t>
            </a:r>
            <a:r>
              <a:rPr lang="en-GB" dirty="0" smtClean="0">
                <a:latin typeface="Raleway" panose="020B0503030101060003" pitchFamily="34" charset="0"/>
                <a:ea typeface="Calibri" panose="020F0502020204030204" pitchFamily="34" charset="0"/>
                <a:cs typeface="Times New Roman" panose="02020603050405020304" pitchFamily="18" charset="0"/>
              </a:rPr>
              <a:t>related to genetics</a:t>
            </a:r>
            <a:r>
              <a:rPr lang="en-GB" dirty="0">
                <a:latin typeface="Raleway" panose="020B0503030101060003" pitchFamily="34" charset="0"/>
                <a:ea typeface="Calibri" panose="020F0502020204030204" pitchFamily="34" charset="0"/>
                <a:cs typeface="Times New Roman" panose="02020603050405020304" pitchFamily="18" charset="0"/>
              </a:rPr>
              <a:t>.</a:t>
            </a:r>
            <a:endParaRPr lang="en-GB" dirty="0" smtClean="0">
              <a:latin typeface="Raleway" panose="020B0503030101060003" pitchFamily="34" charset="0"/>
              <a:ea typeface="Calibri" panose="020F0502020204030204" pitchFamily="34" charset="0"/>
              <a:cs typeface="Times New Roman" panose="02020603050405020304" pitchFamily="18" charset="0"/>
            </a:endParaRPr>
          </a:p>
        </p:txBody>
      </p:sp>
      <p:grpSp>
        <p:nvGrpSpPr>
          <p:cNvPr id="4" name="Group 3"/>
          <p:cNvGrpSpPr/>
          <p:nvPr/>
        </p:nvGrpSpPr>
        <p:grpSpPr>
          <a:xfrm>
            <a:off x="4129548" y="2351771"/>
            <a:ext cx="4836652" cy="3081964"/>
            <a:chOff x="1494692" y="2506580"/>
            <a:chExt cx="5847432" cy="3726046"/>
          </a:xfrm>
        </p:grpSpPr>
        <p:pic>
          <p:nvPicPr>
            <p:cNvPr id="8" name="Picture 2" descr="http://www.scielo.br/img/revistas/ciedu/v20n3/1516-7313-ciedu-20-03-0561-gf03.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6563"/>
            <a:stretch/>
          </p:blipFill>
          <p:spPr bwMode="auto">
            <a:xfrm>
              <a:off x="2720826" y="2506580"/>
              <a:ext cx="3702346" cy="242373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572000" y="5079126"/>
              <a:ext cx="2770124" cy="1153500"/>
            </a:xfrm>
            <a:prstGeom prst="rect">
              <a:avLst/>
            </a:prstGeom>
          </p:spPr>
          <p:txBody>
            <a:bodyPr wrap="square">
              <a:spAutoFit/>
            </a:bodyPr>
            <a:lstStyle/>
            <a:p>
              <a:r>
                <a:rPr lang="en-GB" sz="1400" dirty="0">
                  <a:solidFill>
                    <a:srgbClr val="222222"/>
                  </a:solidFill>
                  <a:latin typeface="+mj-lt"/>
                </a:rPr>
                <a:t>International Human Genome Sequencing </a:t>
              </a:r>
              <a:r>
                <a:rPr lang="en-GB" sz="1400" dirty="0" smtClean="0">
                  <a:solidFill>
                    <a:srgbClr val="222222"/>
                  </a:solidFill>
                  <a:latin typeface="+mj-lt"/>
                </a:rPr>
                <a:t>Consortium, </a:t>
              </a:r>
              <a:r>
                <a:rPr lang="en-GB" sz="1400" b="1" dirty="0" smtClean="0">
                  <a:solidFill>
                    <a:srgbClr val="222222"/>
                  </a:solidFill>
                  <a:latin typeface="+mj-lt"/>
                </a:rPr>
                <a:t>Nature </a:t>
              </a:r>
              <a:r>
                <a:rPr lang="en-GB" sz="1400" dirty="0">
                  <a:solidFill>
                    <a:srgbClr val="222222"/>
                  </a:solidFill>
                  <a:latin typeface="+mj-lt"/>
                </a:rPr>
                <a:t>409, 860–921 </a:t>
              </a:r>
              <a:r>
                <a:rPr lang="en-GB" sz="1400" dirty="0" smtClean="0">
                  <a:solidFill>
                    <a:srgbClr val="222222"/>
                  </a:solidFill>
                  <a:latin typeface="+mj-lt"/>
                </a:rPr>
                <a:t>(2001</a:t>
              </a:r>
              <a:r>
                <a:rPr lang="en-GB" sz="1400" dirty="0">
                  <a:solidFill>
                    <a:srgbClr val="222222"/>
                  </a:solidFill>
                  <a:latin typeface="+mj-lt"/>
                </a:rPr>
                <a:t>).</a:t>
              </a:r>
            </a:p>
          </p:txBody>
        </p:sp>
        <p:sp>
          <p:nvSpPr>
            <p:cNvPr id="10" name="Rectangle 9"/>
            <p:cNvSpPr/>
            <p:nvPr/>
          </p:nvSpPr>
          <p:spPr>
            <a:xfrm>
              <a:off x="1494692" y="5079127"/>
              <a:ext cx="3077308" cy="893033"/>
            </a:xfrm>
            <a:prstGeom prst="rect">
              <a:avLst/>
            </a:prstGeom>
          </p:spPr>
          <p:txBody>
            <a:bodyPr wrap="square">
              <a:spAutoFit/>
            </a:bodyPr>
            <a:lstStyle/>
            <a:p>
              <a:pPr algn="r"/>
              <a:r>
                <a:rPr lang="fr-FR" sz="1400" dirty="0">
                  <a:solidFill>
                    <a:srgbClr val="222222"/>
                  </a:solidFill>
                  <a:latin typeface="+mj-lt"/>
                </a:rPr>
                <a:t>Venter, J. C. </a:t>
              </a:r>
              <a:r>
                <a:rPr lang="fr-FR" sz="1400" i="1" dirty="0">
                  <a:solidFill>
                    <a:srgbClr val="222222"/>
                  </a:solidFill>
                  <a:latin typeface="+mj-lt"/>
                </a:rPr>
                <a:t>et al</a:t>
              </a:r>
              <a:r>
                <a:rPr lang="fr-FR" sz="1400" dirty="0">
                  <a:solidFill>
                    <a:srgbClr val="222222"/>
                  </a:solidFill>
                  <a:latin typeface="+mj-lt"/>
                </a:rPr>
                <a:t>. </a:t>
              </a:r>
              <a:endParaRPr lang="fr-FR" sz="1400" dirty="0" smtClean="0">
                <a:solidFill>
                  <a:srgbClr val="222222"/>
                </a:solidFill>
                <a:latin typeface="+mj-lt"/>
              </a:endParaRPr>
            </a:p>
            <a:p>
              <a:pPr algn="r"/>
              <a:r>
                <a:rPr lang="fr-FR" sz="1400" b="1" dirty="0" smtClean="0">
                  <a:solidFill>
                    <a:srgbClr val="222222"/>
                  </a:solidFill>
                  <a:latin typeface="+mj-lt"/>
                </a:rPr>
                <a:t>Science</a:t>
              </a:r>
              <a:r>
                <a:rPr lang="fr-FR" sz="1400" dirty="0" smtClean="0">
                  <a:solidFill>
                    <a:srgbClr val="222222"/>
                  </a:solidFill>
                  <a:latin typeface="+mj-lt"/>
                </a:rPr>
                <a:t> </a:t>
              </a:r>
              <a:r>
                <a:rPr lang="fr-FR" sz="1400" dirty="0">
                  <a:solidFill>
                    <a:srgbClr val="222222"/>
                  </a:solidFill>
                  <a:latin typeface="+mj-lt"/>
                </a:rPr>
                <a:t>291, 304–1351 (2001).</a:t>
              </a:r>
              <a:endParaRPr lang="en-GB" sz="1400" dirty="0">
                <a:latin typeface="+mj-lt"/>
              </a:endParaRPr>
            </a:p>
          </p:txBody>
        </p:sp>
      </p:grpSp>
      <p:grpSp>
        <p:nvGrpSpPr>
          <p:cNvPr id="14" name="Group 13"/>
          <p:cNvGrpSpPr/>
          <p:nvPr/>
        </p:nvGrpSpPr>
        <p:grpSpPr>
          <a:xfrm>
            <a:off x="215900" y="2019981"/>
            <a:ext cx="3819525" cy="1828800"/>
            <a:chOff x="63500" y="2019981"/>
            <a:chExt cx="3819525" cy="1828800"/>
          </a:xfrm>
        </p:grpSpPr>
        <p:pic>
          <p:nvPicPr>
            <p:cNvPr id="2" name="Picture 1"/>
            <p:cNvPicPr>
              <a:picLocks noChangeAspect="1"/>
            </p:cNvPicPr>
            <p:nvPr/>
          </p:nvPicPr>
          <p:blipFill>
            <a:blip r:embed="rId4"/>
            <a:stretch>
              <a:fillRect/>
            </a:stretch>
          </p:blipFill>
          <p:spPr>
            <a:xfrm>
              <a:off x="63500" y="2019981"/>
              <a:ext cx="3819525" cy="1476375"/>
            </a:xfrm>
            <a:prstGeom prst="rect">
              <a:avLst/>
            </a:prstGeom>
          </p:spPr>
        </p:pic>
        <p:pic>
          <p:nvPicPr>
            <p:cNvPr id="11" name="Picture 10"/>
            <p:cNvPicPr>
              <a:picLocks noChangeAspect="1"/>
            </p:cNvPicPr>
            <p:nvPr/>
          </p:nvPicPr>
          <p:blipFill>
            <a:blip r:embed="rId5"/>
            <a:stretch>
              <a:fillRect/>
            </a:stretch>
          </p:blipFill>
          <p:spPr>
            <a:xfrm>
              <a:off x="1958975" y="3496356"/>
              <a:ext cx="1924050" cy="352425"/>
            </a:xfrm>
            <a:prstGeom prst="rect">
              <a:avLst/>
            </a:prstGeom>
          </p:spPr>
        </p:pic>
      </p:grpSp>
      <p:sp>
        <p:nvSpPr>
          <p:cNvPr id="12" name="Rectangle 11"/>
          <p:cNvSpPr/>
          <p:nvPr/>
        </p:nvSpPr>
        <p:spPr>
          <a:xfrm>
            <a:off x="437720" y="5963390"/>
            <a:ext cx="3664786" cy="369332"/>
          </a:xfrm>
          <a:prstGeom prst="rect">
            <a:avLst/>
          </a:prstGeom>
        </p:spPr>
        <p:txBody>
          <a:bodyPr wrap="none">
            <a:spAutoFit/>
          </a:bodyPr>
          <a:lstStyle/>
          <a:p>
            <a:r>
              <a:rPr lang="en-GB" dirty="0" smtClean="0">
                <a:latin typeface="Raleway" panose="020B0503030101060003" pitchFamily="34" charset="0"/>
                <a:ea typeface="Calibri" panose="020F0502020204030204" pitchFamily="34" charset="0"/>
                <a:cs typeface="Times New Roman" panose="02020603050405020304" pitchFamily="18" charset="0"/>
              </a:rPr>
              <a:t>1985 – </a:t>
            </a:r>
            <a:r>
              <a:rPr lang="en-GB" dirty="0" err="1" smtClean="0">
                <a:latin typeface="Raleway" panose="020B0503030101060003" pitchFamily="34" charset="0"/>
                <a:ea typeface="Calibri" panose="020F0502020204030204" pitchFamily="34" charset="0"/>
                <a:cs typeface="Times New Roman" panose="02020603050405020304" pitchFamily="18" charset="0"/>
              </a:rPr>
              <a:t>Kary</a:t>
            </a:r>
            <a:r>
              <a:rPr lang="en-GB" dirty="0" smtClean="0">
                <a:latin typeface="Raleway" panose="020B0503030101060003" pitchFamily="34" charset="0"/>
                <a:ea typeface="Calibri" panose="020F0502020204030204" pitchFamily="34" charset="0"/>
                <a:cs typeface="Times New Roman" panose="02020603050405020304" pitchFamily="18" charset="0"/>
              </a:rPr>
              <a:t> Mullis develops PCR</a:t>
            </a:r>
            <a:endParaRPr lang="en-GB" dirty="0"/>
          </a:p>
        </p:txBody>
      </p:sp>
      <p:sp>
        <p:nvSpPr>
          <p:cNvPr id="13" name="Rectangle 12"/>
          <p:cNvSpPr/>
          <p:nvPr/>
        </p:nvSpPr>
        <p:spPr>
          <a:xfrm>
            <a:off x="4451350" y="6017031"/>
            <a:ext cx="4597734" cy="369332"/>
          </a:xfrm>
          <a:prstGeom prst="rect">
            <a:avLst/>
          </a:prstGeom>
        </p:spPr>
        <p:txBody>
          <a:bodyPr wrap="none">
            <a:spAutoFit/>
          </a:bodyPr>
          <a:lstStyle/>
          <a:p>
            <a:r>
              <a:rPr lang="en-GB" dirty="0">
                <a:latin typeface="Raleway" panose="020B0503030101060003" pitchFamily="34" charset="0"/>
                <a:ea typeface="Calibri" panose="020F0502020204030204" pitchFamily="34" charset="0"/>
                <a:cs typeface="Times New Roman" panose="02020603050405020304" pitchFamily="18" charset="0"/>
              </a:rPr>
              <a:t>2001 – The human genome is sequenced</a:t>
            </a:r>
            <a:endParaRPr lang="en-GB" dirty="0"/>
          </a:p>
        </p:txBody>
      </p:sp>
      <p:pic>
        <p:nvPicPr>
          <p:cNvPr id="3074" name="Picture 2" descr="Image result for pcr"/>
          <p:cNvPicPr>
            <a:picLocks noChangeAspect="1" noChangeArrowheads="1"/>
          </p:cNvPicPr>
          <p:nvPr/>
        </p:nvPicPr>
        <p:blipFill rotWithShape="1">
          <a:blip r:embed="rId6">
            <a:extLst>
              <a:ext uri="{28A0092B-C50C-407E-A947-70E740481C1C}">
                <a14:useLocalDpi xmlns:a14="http://schemas.microsoft.com/office/drawing/2010/main" val="0"/>
              </a:ext>
            </a:extLst>
          </a:blip>
          <a:srcRect t="9462" b="20800"/>
          <a:stretch/>
        </p:blipFill>
        <p:spPr bwMode="auto">
          <a:xfrm>
            <a:off x="25377" y="3941160"/>
            <a:ext cx="4489473" cy="163106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95250" y="5313026"/>
            <a:ext cx="1696298" cy="253916"/>
          </a:xfrm>
          <a:prstGeom prst="rect">
            <a:avLst/>
          </a:prstGeom>
        </p:spPr>
        <p:txBody>
          <a:bodyPr wrap="none">
            <a:spAutoFit/>
          </a:bodyPr>
          <a:lstStyle/>
          <a:p>
            <a:r>
              <a:rPr lang="en-GB" sz="1050" dirty="0" smtClean="0">
                <a:solidFill>
                  <a:schemeClr val="tx1">
                    <a:lumMod val="50000"/>
                    <a:lumOff val="50000"/>
                  </a:schemeClr>
                </a:solidFill>
                <a:latin typeface="Raleway" panose="020B0503030101060003" pitchFamily="34" charset="0"/>
                <a:ea typeface="Calibri" panose="020F0502020204030204" pitchFamily="34" charset="0"/>
                <a:cs typeface="Times New Roman" panose="02020603050405020304" pitchFamily="18" charset="0"/>
              </a:rPr>
              <a:t>PCR – source: Wikipedia</a:t>
            </a:r>
            <a:endParaRPr lang="en-GB" sz="1050" dirty="0">
              <a:solidFill>
                <a:schemeClr val="tx1">
                  <a:lumMod val="50000"/>
                  <a:lumOff val="50000"/>
                </a:schemeClr>
              </a:solidFill>
            </a:endParaRPr>
          </a:p>
        </p:txBody>
      </p:sp>
    </p:spTree>
    <p:extLst>
      <p:ext uri="{BB962C8B-B14F-4D97-AF65-F5344CB8AC3E}">
        <p14:creationId xmlns:p14="http://schemas.microsoft.com/office/powerpoint/2010/main" val="3220013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Raleway"/>
        <a:ea typeface=""/>
        <a:cs typeface=""/>
      </a:majorFont>
      <a:minorFont>
        <a:latin typeface="Raleway"/>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82516</TotalTime>
  <Words>1829</Words>
  <Application>Microsoft Office PowerPoint</Application>
  <PresentationFormat>On-screen Show (4:3)</PresentationFormat>
  <Paragraphs>497</Paragraphs>
  <Slides>45</Slides>
  <Notes>42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Times New Roman</vt:lpstr>
      <vt:lpstr>Cambria Math</vt:lpstr>
      <vt:lpstr>Raleway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Edinburgh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ROMANO Nicola</dc:creator>
  <cp:lastModifiedBy>ROMANO Nicola</cp:lastModifiedBy>
  <cp:revision>642</cp:revision>
  <dcterms:created xsi:type="dcterms:W3CDTF">2017-08-08T09:48:16Z</dcterms:created>
  <dcterms:modified xsi:type="dcterms:W3CDTF">2019-07-06T08:50:18Z</dcterms:modified>
</cp:coreProperties>
</file>